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Lst>
  <p:sldSz cy="5143500" cx="9144000"/>
  <p:notesSz cx="6858000" cy="9144000"/>
  <p:embeddedFontLst>
    <p:embeddedFont>
      <p:font typeface="Anton"/>
      <p:regular r:id="rId131"/>
    </p:embeddedFont>
    <p:embeddedFont>
      <p:font typeface="Do Hyeon"/>
      <p:regular r:id="rId132"/>
    </p:embeddedFont>
    <p:embeddedFont>
      <p:font typeface="Arimo"/>
      <p:regular r:id="rId133"/>
      <p:bold r:id="rId134"/>
      <p:italic r:id="rId135"/>
      <p:boldItalic r:id="rId136"/>
    </p:embeddedFont>
    <p:embeddedFont>
      <p:font typeface="Candara"/>
      <p:regular r:id="rId137"/>
      <p:bold r:id="rId138"/>
      <p:italic r:id="rId139"/>
      <p:boldItalic r:id="rId140"/>
    </p:embeddedFont>
    <p:embeddedFont>
      <p:font typeface="Cambria Math"/>
      <p:regular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53">
          <p15:clr>
            <a:srgbClr val="A4A3A4"/>
          </p15:clr>
        </p15:guide>
        <p15:guide id="2" pos="3006">
          <p15:clr>
            <a:srgbClr val="A4A3A4"/>
          </p15:clr>
        </p15:guide>
        <p15:guide id="3" orient="horz" pos="2975">
          <p15:clr>
            <a:srgbClr val="9AA0A6"/>
          </p15:clr>
        </p15:guide>
        <p15:guide id="4" pos="227">
          <p15:clr>
            <a:srgbClr val="9AA0A6"/>
          </p15:clr>
        </p15:guide>
        <p15:guide id="5" pos="5533">
          <p15:clr>
            <a:srgbClr val="9AA0A6"/>
          </p15:clr>
        </p15:guide>
        <p15:guide id="6" pos="5533">
          <p15:clr>
            <a:srgbClr val="9AA0A6"/>
          </p15:clr>
        </p15:guide>
        <p15:guide id="7" orient="horz" pos="5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E93DF3-DE6F-4F66-A473-6220AA58B512}">
  <a:tblStyle styleId="{F8E93DF3-DE6F-4F66-A473-6220AA58B5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78C0572-C8A3-47C0-A3AE-FFDF10D441A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53" orient="horz"/>
        <p:guide pos="3006"/>
        <p:guide pos="2975" orient="horz"/>
        <p:guide pos="227"/>
        <p:guide pos="5533"/>
        <p:guide pos="5533"/>
        <p:guide pos="58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1" Type="http://schemas.openxmlformats.org/officeDocument/2006/relationships/font" Target="fonts/CambriaMath-regular.fntdata"/><Relationship Id="rId140" Type="http://schemas.openxmlformats.org/officeDocument/2006/relationships/font" Target="fonts/Candar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andara-italic.fntdata"/><Relationship Id="rId138" Type="http://schemas.openxmlformats.org/officeDocument/2006/relationships/font" Target="fonts/Candara-bold.fntdata"/><Relationship Id="rId137" Type="http://schemas.openxmlformats.org/officeDocument/2006/relationships/font" Target="fonts/Candara-regular.fntdata"/><Relationship Id="rId132" Type="http://schemas.openxmlformats.org/officeDocument/2006/relationships/font" Target="fonts/DoHyeon-regular.fntdata"/><Relationship Id="rId131" Type="http://schemas.openxmlformats.org/officeDocument/2006/relationships/font" Target="fonts/Anton-regular.fntdata"/><Relationship Id="rId130" Type="http://schemas.openxmlformats.org/officeDocument/2006/relationships/slide" Target="slides/slide123.xml"/><Relationship Id="rId136" Type="http://schemas.openxmlformats.org/officeDocument/2006/relationships/font" Target="fonts/Arimo-boldItalic.fntdata"/><Relationship Id="rId135" Type="http://schemas.openxmlformats.org/officeDocument/2006/relationships/font" Target="fonts/Arimo-italic.fntdata"/><Relationship Id="rId134" Type="http://schemas.openxmlformats.org/officeDocument/2006/relationships/font" Target="fonts/Arimo-bold.fntdata"/><Relationship Id="rId133" Type="http://schemas.openxmlformats.org/officeDocument/2006/relationships/font" Target="fonts/Arimo-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38d4b479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38d4b479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83a065cc11_3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83a065cc11_3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83a065cc11_3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3a065cc11_3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83a065cc11_3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3a065cc11_3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83a065cc11_3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83a065cc11_3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83a065cc11_3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3a065cc11_3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83a065cc11_3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3a065cc11_3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83a065cc11_3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3a065cc11_3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83a065cc11_3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3a065cc11_3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83a065cc11_3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83a065cc11_3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83a065cc11_3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3a065cc11_3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38d4b479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38d4b4790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83a065cc11_3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3a065cc11_3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83a065cc11_3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3a065cc11_3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83a065cc11_3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3a065cc11_3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83a065cc11_3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3a065cc11_3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83a065cc11_3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3a065cc11_3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83a065cc11_3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3a065cc11_3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83a065cc11_3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3a065cc11_3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83a065cc11_3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83a065cc11_3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83a065cc11_3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83a065cc11_3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83a065cc11_3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3a065cc11_3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38d4b479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38d4b479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83a065cc11_3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83a065cc11_3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83a065cc11_3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83a065cc11_3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83a065cc11_3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83a065cc11_3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83a065cc11_3_983:notes"/>
          <p:cNvSpPr txBox="1"/>
          <p:nvPr>
            <p:ph idx="1" type="body"/>
          </p:nvPr>
        </p:nvSpPr>
        <p:spPr>
          <a:xfrm>
            <a:off x="685785" y="4343385"/>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1511" name="Google Shape;1511;g83a065cc11_3_983:notes"/>
          <p:cNvSpPr/>
          <p:nvPr>
            <p:ph idx="2" type="sldImg"/>
          </p:nvPr>
        </p:nvSpPr>
        <p:spPr>
          <a:xfrm>
            <a:off x="1143865" y="685795"/>
            <a:ext cx="4570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38d4b4790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38d4b4790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38d4b479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38d4b479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38d4b479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38d4b479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38d4b479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38d4b479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38d4b479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38d4b479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38d4b479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38d4b479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38d4b479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38d4b479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38d4b479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38d4b479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38d4b479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38d4b479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38d4b479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38d4b479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38d4b479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38d4b479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38d4b4790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38d4b4790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38d4b4790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38d4b4790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38d4b479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38d4b479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38d4b4790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38d4b479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38d4b479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38d4b479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38d4b4790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38d4b4790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38d4b4790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38d4b4790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38d4b479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38d4b479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38d4b4790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38d4b4790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838d4b4790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38d4b4790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38d4b4790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38d4b4790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38d4b4790_4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38d4b4790_4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38d4b4790_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38d4b4790_4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38d4b4790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38d4b4790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3973d32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3973d32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83973d32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3973d32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3973d32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3973d32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3973d32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3973d32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38d4b479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38d4b479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3973d32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3973d32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3973d32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3973d32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3973d32a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3973d32a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3973d32a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3973d32a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8390dccb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390dccb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390dccbd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390dccbd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8390dccbd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390dccbd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8390dccbd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390dccbd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8390dccbd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390dccbd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390dccbd5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390dccbd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38d4b479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38d4b479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8390dccbd5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8390dccbd5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390dccbd5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390dccbd5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8390dccbd5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390dccbd5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8390dccbd5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390dccbd5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8390dccbd5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390dccbd5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3a065c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3a065c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83a065cc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83a065cc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83a065cc1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3a065cc1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83a065cc1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3a065cc1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83a065cc1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83a065cc1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38d4b479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38d4b479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83a065cc1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3a065cc1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83a065cc1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3a065cc1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83a065cc1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3a065cc1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83a065cc1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3a065cc1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83a065cc1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83a065cc1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83a065cc1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83a065cc1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83a065cc1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83a065cc1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83a065cc1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83a065cc1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83a065cc1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3a065cc1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83a065cc1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83a065cc1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38d4b479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38d4b479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83a065cc1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3a065cc1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83a065cc1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3a065cc1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83a065cc11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83a065cc11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83a065cc11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83a065cc11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83a065cc11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83a065cc11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83a065cc11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83a065cc11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83a065cc1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83a065cc1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83a065cc1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83a065cc1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83a065cc11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3a065cc11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83a065cc11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3a065cc11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38d4b4790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38d4b4790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83a065cc1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3a065cc1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83a065cc11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3a065cc11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83a065cc11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83a065cc11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83a065cc11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83a065cc11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83a065cc11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83a065cc11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83a065cc11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3a065cc11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83a065cc11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83a065cc11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83a065cc11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3a065cc11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83a065cc11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83a065cc11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83a065cc11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3a065cc11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38d4b479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38d4b479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83a065cc11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83a065cc11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83a065cc11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3a065cc11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83a065cc11_3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83a065cc11_3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83a065cc11_3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3a065cc11_3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83a065cc11_3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3a065cc11_3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83a065cc11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3a065cc11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83a065cc11_3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3a065cc11_3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83a065cc11_3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83a065cc11_3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83a065cc11_3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83a065cc11_3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83a065cc11_3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83a065cc11_3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EFEFEF"/>
        </a:solidFill>
      </p:bgPr>
    </p:bg>
    <p:spTree>
      <p:nvGrpSpPr>
        <p:cNvPr id="7" name="Shape 7"/>
        <p:cNvGrpSpPr/>
        <p:nvPr/>
      </p:nvGrpSpPr>
      <p:grpSpPr>
        <a:xfrm>
          <a:off x="0" y="0"/>
          <a:ext cx="0" cy="0"/>
          <a:chOff x="0" y="0"/>
          <a:chExt cx="0" cy="0"/>
        </a:xfrm>
      </p:grpSpPr>
      <p:sp>
        <p:nvSpPr>
          <p:cNvPr id="8" name="Google Shape;8;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9" name="Google Shape;9;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 name="Google Shape;10;p2"/>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44" name="Google Shape;44;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5" name="Google Shape;45;p11"/>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2" name="Shape 52"/>
        <p:cNvGrpSpPr/>
        <p:nvPr/>
      </p:nvGrpSpPr>
      <p:grpSpPr>
        <a:xfrm>
          <a:off x="0" y="0"/>
          <a:ext cx="0" cy="0"/>
          <a:chOff x="0" y="0"/>
          <a:chExt cx="0" cy="0"/>
        </a:xfrm>
      </p:grpSpPr>
      <p:sp>
        <p:nvSpPr>
          <p:cNvPr id="53" name="Google Shape;5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5" name="Shape 75"/>
        <p:cNvGrpSpPr/>
        <p:nvPr/>
      </p:nvGrpSpPr>
      <p:grpSpPr>
        <a:xfrm>
          <a:off x="0" y="0"/>
          <a:ext cx="0" cy="0"/>
          <a:chOff x="0" y="0"/>
          <a:chExt cx="0" cy="0"/>
        </a:xfrm>
      </p:grpSpPr>
      <p:sp>
        <p:nvSpPr>
          <p:cNvPr id="76" name="Google Shape;7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1" name="Google Shape;8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3" name="Google Shape;13;p3"/>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4" name="Shape 84"/>
        <p:cNvGrpSpPr/>
        <p:nvPr/>
      </p:nvGrpSpPr>
      <p:grpSpPr>
        <a:xfrm>
          <a:off x="0" y="0"/>
          <a:ext cx="0" cy="0"/>
          <a:chOff x="0" y="0"/>
          <a:chExt cx="0" cy="0"/>
        </a:xfrm>
      </p:grpSpPr>
      <p:sp>
        <p:nvSpPr>
          <p:cNvPr id="85" name="Google Shape;8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7" name="Shape 87"/>
        <p:cNvGrpSpPr/>
        <p:nvPr/>
      </p:nvGrpSpPr>
      <p:grpSpPr>
        <a:xfrm>
          <a:off x="0" y="0"/>
          <a:ext cx="0" cy="0"/>
          <a:chOff x="0" y="0"/>
          <a:chExt cx="0" cy="0"/>
        </a:xfrm>
      </p:grpSpPr>
      <p:sp>
        <p:nvSpPr>
          <p:cNvPr id="88" name="Google Shape;8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 name="Google Shape;8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1" name="Shape 91"/>
        <p:cNvGrpSpPr/>
        <p:nvPr/>
      </p:nvGrpSpPr>
      <p:grpSpPr>
        <a:xfrm>
          <a:off x="0" y="0"/>
          <a:ext cx="0" cy="0"/>
          <a:chOff x="0" y="0"/>
          <a:chExt cx="0" cy="0"/>
        </a:xfrm>
      </p:grpSpPr>
      <p:sp>
        <p:nvSpPr>
          <p:cNvPr id="92" name="Google Shape;92;p24"/>
          <p:cNvSpPr/>
          <p:nvPr/>
        </p:nvSpPr>
        <p:spPr>
          <a:xfrm>
            <a:off x="0" y="4663225"/>
            <a:ext cx="9144000" cy="480300"/>
          </a:xfrm>
          <a:prstGeom prst="rect">
            <a:avLst/>
          </a:prstGeom>
          <a:solidFill>
            <a:srgbClr val="EB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pic>
        <p:nvPicPr>
          <p:cNvPr descr="honlife_basic.png" id="94" name="Google Shape;94;p24"/>
          <p:cNvPicPr preferRelativeResize="0"/>
          <p:nvPr/>
        </p:nvPicPr>
        <p:blipFill rotWithShape="1">
          <a:blip r:embed="rId2">
            <a:alphaModFix/>
          </a:blip>
          <a:srcRect b="0" l="0" r="0" t="0"/>
          <a:stretch/>
        </p:blipFill>
        <p:spPr>
          <a:xfrm>
            <a:off x="7583375" y="4623575"/>
            <a:ext cx="1560626" cy="528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 name="Google Shape;16;p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 name="Google Shape;17;p4"/>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5"/>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 name="Google Shape;25;p6"/>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8" name="Google Shape;28;p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7"/>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32" name="Google Shape;32;p8"/>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6" name="Google Shape;36;p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 name="Google Shape;38;p9"/>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41" name="Google Shape;41;p10"/>
          <p:cNvSpPr txBox="1"/>
          <p:nvPr>
            <p:ph idx="12" type="sldNum"/>
          </p:nvPr>
        </p:nvSpPr>
        <p:spPr>
          <a:xfrm>
            <a:off x="8795883" y="4986642"/>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FEFEF"/>
        </a:solidFill>
      </p:bgPr>
    </p:bg>
    <p:spTree>
      <p:nvGrpSpPr>
        <p:cNvPr id="5" name="Shape 5"/>
        <p:cNvGrpSpPr/>
        <p:nvPr/>
      </p:nvGrpSpPr>
      <p:grpSpPr>
        <a:xfrm>
          <a:off x="0" y="0"/>
          <a:ext cx="0" cy="0"/>
          <a:chOff x="0" y="0"/>
          <a:chExt cx="0" cy="0"/>
        </a:xfrm>
      </p:grpSpPr>
      <p:pic>
        <p:nvPicPr>
          <p:cNvPr descr="honlife_basic.png" id="6" name="Google Shape;6;p1"/>
          <p:cNvPicPr preferRelativeResize="0"/>
          <p:nvPr/>
        </p:nvPicPr>
        <p:blipFill rotWithShape="1">
          <a:blip r:embed="rId1">
            <a:alphaModFix/>
          </a:blip>
          <a:srcRect b="0" l="0" r="0" t="0"/>
          <a:stretch/>
        </p:blipFill>
        <p:spPr>
          <a:xfrm>
            <a:off x="7588975" y="4616700"/>
            <a:ext cx="1555026" cy="526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0" name="Google Shape;5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1.jpg"/><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8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7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7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80.jpg"/><Relationship Id="rId4" Type="http://schemas.openxmlformats.org/officeDocument/2006/relationships/image" Target="../media/image87.jp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81.jpg"/></Relationships>
</file>

<file path=ppt/slides/_rels/slide115.xml.rels><?xml version="1.0" encoding="UTF-8" standalone="yes"?><Relationships xmlns="http://schemas.openxmlformats.org/package/2006/relationships"><Relationship Id="rId11" Type="http://schemas.openxmlformats.org/officeDocument/2006/relationships/image" Target="../media/image84.jpg"/><Relationship Id="rId10" Type="http://schemas.openxmlformats.org/officeDocument/2006/relationships/image" Target="../media/image85.jpg"/><Relationship Id="rId12"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80.jpg"/><Relationship Id="rId4" Type="http://schemas.openxmlformats.org/officeDocument/2006/relationships/image" Target="../media/image87.jpg"/><Relationship Id="rId9" Type="http://schemas.openxmlformats.org/officeDocument/2006/relationships/image" Target="../media/image92.jp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81.jpg"/><Relationship Id="rId8" Type="http://schemas.openxmlformats.org/officeDocument/2006/relationships/image" Target="../media/image83.jpg"/></Relationships>
</file>

<file path=ppt/slides/_rels/slide116.xml.rels><?xml version="1.0" encoding="UTF-8" standalone="yes"?><Relationships xmlns="http://schemas.openxmlformats.org/package/2006/relationships"><Relationship Id="rId11" Type="http://schemas.openxmlformats.org/officeDocument/2006/relationships/image" Target="../media/image84.jpg"/><Relationship Id="rId10" Type="http://schemas.openxmlformats.org/officeDocument/2006/relationships/image" Target="../media/image85.jpg"/><Relationship Id="rId13" Type="http://schemas.openxmlformats.org/officeDocument/2006/relationships/image" Target="../media/image118.png"/><Relationship Id="rId12"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0.jpg"/><Relationship Id="rId4" Type="http://schemas.openxmlformats.org/officeDocument/2006/relationships/image" Target="../media/image87.jpg"/><Relationship Id="rId9" Type="http://schemas.openxmlformats.org/officeDocument/2006/relationships/image" Target="../media/image92.jpg"/><Relationship Id="rId15" Type="http://schemas.openxmlformats.org/officeDocument/2006/relationships/image" Target="../media/image88.png"/><Relationship Id="rId14" Type="http://schemas.openxmlformats.org/officeDocument/2006/relationships/image" Target="../media/image90.png"/><Relationship Id="rId17" Type="http://schemas.openxmlformats.org/officeDocument/2006/relationships/image" Target="../media/image89.png"/><Relationship Id="rId16" Type="http://schemas.openxmlformats.org/officeDocument/2006/relationships/image" Target="../media/image91.pn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81.jpg"/><Relationship Id="rId8" Type="http://schemas.openxmlformats.org/officeDocument/2006/relationships/image" Target="../media/image83.jpg"/></Relationships>
</file>

<file path=ppt/slides/_rels/slide117.xml.rels><?xml version="1.0" encoding="UTF-8" standalone="yes"?><Relationships xmlns="http://schemas.openxmlformats.org/package/2006/relationships"><Relationship Id="rId20" Type="http://schemas.openxmlformats.org/officeDocument/2006/relationships/image" Target="../media/image96.png"/><Relationship Id="rId11" Type="http://schemas.openxmlformats.org/officeDocument/2006/relationships/image" Target="../media/image84.jpg"/><Relationship Id="rId22" Type="http://schemas.openxmlformats.org/officeDocument/2006/relationships/image" Target="../media/image97.png"/><Relationship Id="rId10" Type="http://schemas.openxmlformats.org/officeDocument/2006/relationships/image" Target="../media/image85.jpg"/><Relationship Id="rId21" Type="http://schemas.openxmlformats.org/officeDocument/2006/relationships/image" Target="../media/image95.png"/><Relationship Id="rId13" Type="http://schemas.openxmlformats.org/officeDocument/2006/relationships/image" Target="../media/image118.png"/><Relationship Id="rId12"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80.jpg"/><Relationship Id="rId4" Type="http://schemas.openxmlformats.org/officeDocument/2006/relationships/image" Target="../media/image87.jpg"/><Relationship Id="rId9" Type="http://schemas.openxmlformats.org/officeDocument/2006/relationships/image" Target="../media/image92.jpg"/><Relationship Id="rId15" Type="http://schemas.openxmlformats.org/officeDocument/2006/relationships/image" Target="../media/image88.png"/><Relationship Id="rId14" Type="http://schemas.openxmlformats.org/officeDocument/2006/relationships/image" Target="../media/image90.png"/><Relationship Id="rId17" Type="http://schemas.openxmlformats.org/officeDocument/2006/relationships/image" Target="../media/image89.png"/><Relationship Id="rId16" Type="http://schemas.openxmlformats.org/officeDocument/2006/relationships/image" Target="../media/image91.png"/><Relationship Id="rId5" Type="http://schemas.openxmlformats.org/officeDocument/2006/relationships/image" Target="../media/image73.jpg"/><Relationship Id="rId19" Type="http://schemas.openxmlformats.org/officeDocument/2006/relationships/image" Target="../media/image94.png"/><Relationship Id="rId6" Type="http://schemas.openxmlformats.org/officeDocument/2006/relationships/image" Target="../media/image77.jpg"/><Relationship Id="rId18" Type="http://schemas.openxmlformats.org/officeDocument/2006/relationships/image" Target="../media/image93.png"/><Relationship Id="rId7" Type="http://schemas.openxmlformats.org/officeDocument/2006/relationships/image" Target="../media/image81.jpg"/><Relationship Id="rId8" Type="http://schemas.openxmlformats.org/officeDocument/2006/relationships/image" Target="../media/image83.jpg"/></Relationships>
</file>

<file path=ppt/slides/_rels/slide118.xml.rels><?xml version="1.0" encoding="UTF-8" standalone="yes"?><Relationships xmlns="http://schemas.openxmlformats.org/package/2006/relationships"><Relationship Id="rId20" Type="http://schemas.openxmlformats.org/officeDocument/2006/relationships/image" Target="../media/image96.png"/><Relationship Id="rId22" Type="http://schemas.openxmlformats.org/officeDocument/2006/relationships/image" Target="../media/image97.png"/><Relationship Id="rId21" Type="http://schemas.openxmlformats.org/officeDocument/2006/relationships/image" Target="../media/image95.png"/><Relationship Id="rId24" Type="http://schemas.openxmlformats.org/officeDocument/2006/relationships/image" Target="../media/image101.png"/><Relationship Id="rId23"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80.jpg"/><Relationship Id="rId4" Type="http://schemas.openxmlformats.org/officeDocument/2006/relationships/image" Target="../media/image87.jpg"/><Relationship Id="rId9" Type="http://schemas.openxmlformats.org/officeDocument/2006/relationships/image" Target="../media/image92.jpg"/><Relationship Id="rId26" Type="http://schemas.openxmlformats.org/officeDocument/2006/relationships/image" Target="../media/image98.jpg"/><Relationship Id="rId25" Type="http://schemas.openxmlformats.org/officeDocument/2006/relationships/image" Target="../media/image100.png"/><Relationship Id="rId27" Type="http://schemas.openxmlformats.org/officeDocument/2006/relationships/image" Target="../media/image103.pn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81.jpg"/><Relationship Id="rId8" Type="http://schemas.openxmlformats.org/officeDocument/2006/relationships/image" Target="../media/image83.jpg"/><Relationship Id="rId11" Type="http://schemas.openxmlformats.org/officeDocument/2006/relationships/image" Target="../media/image84.jpg"/><Relationship Id="rId10" Type="http://schemas.openxmlformats.org/officeDocument/2006/relationships/image" Target="../media/image85.jpg"/><Relationship Id="rId13" Type="http://schemas.openxmlformats.org/officeDocument/2006/relationships/image" Target="../media/image118.png"/><Relationship Id="rId12" Type="http://schemas.openxmlformats.org/officeDocument/2006/relationships/image" Target="../media/image86.jpg"/><Relationship Id="rId15" Type="http://schemas.openxmlformats.org/officeDocument/2006/relationships/image" Target="../media/image88.png"/><Relationship Id="rId14" Type="http://schemas.openxmlformats.org/officeDocument/2006/relationships/image" Target="../media/image90.png"/><Relationship Id="rId17" Type="http://schemas.openxmlformats.org/officeDocument/2006/relationships/image" Target="../media/image89.png"/><Relationship Id="rId16" Type="http://schemas.openxmlformats.org/officeDocument/2006/relationships/image" Target="../media/image91.png"/><Relationship Id="rId19" Type="http://schemas.openxmlformats.org/officeDocument/2006/relationships/image" Target="../media/image94.png"/><Relationship Id="rId18" Type="http://schemas.openxmlformats.org/officeDocument/2006/relationships/image" Target="../media/image93.png"/></Relationships>
</file>

<file path=ppt/slides/_rels/slide119.xml.rels><?xml version="1.0" encoding="UTF-8" standalone="yes"?><Relationships xmlns="http://schemas.openxmlformats.org/package/2006/relationships"><Relationship Id="rId20" Type="http://schemas.openxmlformats.org/officeDocument/2006/relationships/image" Target="../media/image96.png"/><Relationship Id="rId22" Type="http://schemas.openxmlformats.org/officeDocument/2006/relationships/image" Target="../media/image97.png"/><Relationship Id="rId21" Type="http://schemas.openxmlformats.org/officeDocument/2006/relationships/image" Target="../media/image95.png"/><Relationship Id="rId24" Type="http://schemas.openxmlformats.org/officeDocument/2006/relationships/image" Target="../media/image101.png"/><Relationship Id="rId23"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80.jpg"/><Relationship Id="rId4" Type="http://schemas.openxmlformats.org/officeDocument/2006/relationships/image" Target="../media/image87.jpg"/><Relationship Id="rId9" Type="http://schemas.openxmlformats.org/officeDocument/2006/relationships/image" Target="../media/image92.jpg"/><Relationship Id="rId26" Type="http://schemas.openxmlformats.org/officeDocument/2006/relationships/image" Target="../media/image98.jpg"/><Relationship Id="rId25" Type="http://schemas.openxmlformats.org/officeDocument/2006/relationships/image" Target="../media/image100.png"/><Relationship Id="rId28" Type="http://schemas.openxmlformats.org/officeDocument/2006/relationships/image" Target="../media/image104.png"/><Relationship Id="rId27" Type="http://schemas.openxmlformats.org/officeDocument/2006/relationships/image" Target="../media/image103.png"/><Relationship Id="rId5" Type="http://schemas.openxmlformats.org/officeDocument/2006/relationships/image" Target="../media/image73.jpg"/><Relationship Id="rId6" Type="http://schemas.openxmlformats.org/officeDocument/2006/relationships/image" Target="../media/image77.jpg"/><Relationship Id="rId29" Type="http://schemas.openxmlformats.org/officeDocument/2006/relationships/image" Target="../media/image102.png"/><Relationship Id="rId7" Type="http://schemas.openxmlformats.org/officeDocument/2006/relationships/image" Target="../media/image81.jpg"/><Relationship Id="rId8" Type="http://schemas.openxmlformats.org/officeDocument/2006/relationships/image" Target="../media/image83.jpg"/><Relationship Id="rId31" Type="http://schemas.openxmlformats.org/officeDocument/2006/relationships/image" Target="../media/image113.png"/><Relationship Id="rId30" Type="http://schemas.openxmlformats.org/officeDocument/2006/relationships/image" Target="../media/image106.png"/><Relationship Id="rId11" Type="http://schemas.openxmlformats.org/officeDocument/2006/relationships/image" Target="../media/image84.jpg"/><Relationship Id="rId10" Type="http://schemas.openxmlformats.org/officeDocument/2006/relationships/image" Target="../media/image85.jpg"/><Relationship Id="rId13" Type="http://schemas.openxmlformats.org/officeDocument/2006/relationships/image" Target="../media/image118.png"/><Relationship Id="rId12" Type="http://schemas.openxmlformats.org/officeDocument/2006/relationships/image" Target="../media/image86.jpg"/><Relationship Id="rId15" Type="http://schemas.openxmlformats.org/officeDocument/2006/relationships/image" Target="../media/image88.png"/><Relationship Id="rId14" Type="http://schemas.openxmlformats.org/officeDocument/2006/relationships/image" Target="../media/image90.png"/><Relationship Id="rId17" Type="http://schemas.openxmlformats.org/officeDocument/2006/relationships/image" Target="../media/image89.png"/><Relationship Id="rId16" Type="http://schemas.openxmlformats.org/officeDocument/2006/relationships/image" Target="../media/image91.png"/><Relationship Id="rId19" Type="http://schemas.openxmlformats.org/officeDocument/2006/relationships/image" Target="../media/image94.png"/><Relationship Id="rId18"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05.png"/><Relationship Id="rId4" Type="http://schemas.openxmlformats.org/officeDocument/2006/relationships/image" Target="../media/image109.png"/><Relationship Id="rId9" Type="http://schemas.openxmlformats.org/officeDocument/2006/relationships/image" Target="../media/image119.png"/><Relationship Id="rId5" Type="http://schemas.openxmlformats.org/officeDocument/2006/relationships/image" Target="../media/image108.png"/><Relationship Id="rId6" Type="http://schemas.openxmlformats.org/officeDocument/2006/relationships/image" Target="../media/image111.png"/><Relationship Id="rId7" Type="http://schemas.openxmlformats.org/officeDocument/2006/relationships/image" Target="../media/image115.png"/><Relationship Id="rId8" Type="http://schemas.openxmlformats.org/officeDocument/2006/relationships/image" Target="../media/image114.png"/><Relationship Id="rId11" Type="http://schemas.openxmlformats.org/officeDocument/2006/relationships/image" Target="../media/image116.png"/><Relationship Id="rId10" Type="http://schemas.openxmlformats.org/officeDocument/2006/relationships/image" Target="../media/image107.png"/><Relationship Id="rId12"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3.xml"/><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4.jpg"/><Relationship Id="rId4" Type="http://schemas.openxmlformats.org/officeDocument/2006/relationships/image" Target="../media/image30.jpg"/><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9.jpg"/><Relationship Id="rId4" Type="http://schemas.openxmlformats.org/officeDocument/2006/relationships/image" Target="../media/image31.jpg"/><Relationship Id="rId5" Type="http://schemas.openxmlformats.org/officeDocument/2006/relationships/image" Target="../media/image56.jpg"/><Relationship Id="rId6" Type="http://schemas.openxmlformats.org/officeDocument/2006/relationships/image" Target="../media/image58.jpg"/><Relationship Id="rId7" Type="http://schemas.openxmlformats.org/officeDocument/2006/relationships/image" Target="../media/image2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8.jpg"/><Relationship Id="rId4" Type="http://schemas.openxmlformats.org/officeDocument/2006/relationships/image" Target="../media/image25.jpg"/><Relationship Id="rId5" Type="http://schemas.openxmlformats.org/officeDocument/2006/relationships/image" Target="../media/image46.jpg"/><Relationship Id="rId6" Type="http://schemas.openxmlformats.org/officeDocument/2006/relationships/image" Target="../media/image23.jpg"/><Relationship Id="rId7" Type="http://schemas.openxmlformats.org/officeDocument/2006/relationships/image" Target="../media/image3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7.jpg"/><Relationship Id="rId4" Type="http://schemas.openxmlformats.org/officeDocument/2006/relationships/image" Target="../media/image33.jpg"/><Relationship Id="rId5" Type="http://schemas.openxmlformats.org/officeDocument/2006/relationships/image" Target="../media/image35.jpg"/><Relationship Id="rId6" Type="http://schemas.openxmlformats.org/officeDocument/2006/relationships/image" Target="../media/image26.jpg"/><Relationship Id="rId7" Type="http://schemas.openxmlformats.org/officeDocument/2006/relationships/image" Target="../media/image3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0.jpg"/><Relationship Id="rId4" Type="http://schemas.openxmlformats.org/officeDocument/2006/relationships/image" Target="../media/image52.jpg"/><Relationship Id="rId5" Type="http://schemas.openxmlformats.org/officeDocument/2006/relationships/image" Target="../media/image47.jpg"/><Relationship Id="rId6" Type="http://schemas.openxmlformats.org/officeDocument/2006/relationships/image" Target="../media/image43.jpg"/><Relationship Id="rId7"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39.jpg"/><Relationship Id="rId7" Type="http://schemas.openxmlformats.org/officeDocument/2006/relationships/image" Target="../media/image44.jpg"/></Relationships>
</file>

<file path=ppt/slides/_rels/slide61.xml.rels><?xml version="1.0" encoding="UTF-8" standalone="yes"?><Relationships xmlns="http://schemas.openxmlformats.org/package/2006/relationships"><Relationship Id="rId10" Type="http://schemas.openxmlformats.org/officeDocument/2006/relationships/image" Target="../media/image67.jp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8.jpg"/><Relationship Id="rId4" Type="http://schemas.openxmlformats.org/officeDocument/2006/relationships/image" Target="../media/image45.jpg"/><Relationship Id="rId9" Type="http://schemas.openxmlformats.org/officeDocument/2006/relationships/image" Target="../media/image51.jpg"/><Relationship Id="rId5" Type="http://schemas.openxmlformats.org/officeDocument/2006/relationships/image" Target="../media/image49.jpg"/><Relationship Id="rId6" Type="http://schemas.openxmlformats.org/officeDocument/2006/relationships/image" Target="../media/image63.jpg"/><Relationship Id="rId7" Type="http://schemas.openxmlformats.org/officeDocument/2006/relationships/image" Target="../media/image57.jpg"/><Relationship Id="rId8" Type="http://schemas.openxmlformats.org/officeDocument/2006/relationships/image" Target="../media/image5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4.jpg"/><Relationship Id="rId4" Type="http://schemas.openxmlformats.org/officeDocument/2006/relationships/image" Target="../media/image59.jpg"/><Relationship Id="rId5" Type="http://schemas.openxmlformats.org/officeDocument/2006/relationships/image" Target="../media/image60.jpg"/><Relationship Id="rId6" Type="http://schemas.openxmlformats.org/officeDocument/2006/relationships/image" Target="../media/image61.jpg"/><Relationship Id="rId7" Type="http://schemas.openxmlformats.org/officeDocument/2006/relationships/image" Target="../media/image5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nvSpPr>
        <p:spPr>
          <a:xfrm>
            <a:off x="3095800" y="2444700"/>
            <a:ext cx="2734800" cy="254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None/>
            </a:pPr>
            <a:r>
              <a:rPr b="0" i="0" lang="ko" u="none">
                <a:latin typeface="Arial"/>
                <a:ea typeface="Arial"/>
                <a:cs typeface="Arial"/>
                <a:sym typeface="Arial"/>
              </a:rPr>
              <a:t>SIMPLE </a:t>
            </a:r>
            <a:r>
              <a:rPr b="0" i="0" lang="ko" u="none">
                <a:latin typeface="Batang"/>
                <a:ea typeface="Batang"/>
                <a:cs typeface="Batang"/>
                <a:sym typeface="Batang"/>
              </a:rPr>
              <a:t>&amp;</a:t>
            </a:r>
            <a:r>
              <a:rPr b="0" i="0" lang="ko" u="none">
                <a:latin typeface="Arial"/>
                <a:ea typeface="Arial"/>
                <a:cs typeface="Arial"/>
                <a:sym typeface="Arial"/>
              </a:rPr>
              <a:t> COMFORTABLE LIFE</a:t>
            </a:r>
            <a:endParaRPr/>
          </a:p>
        </p:txBody>
      </p:sp>
      <p:sp>
        <p:nvSpPr>
          <p:cNvPr id="100" name="Google Shape;100;p25"/>
          <p:cNvSpPr txBox="1"/>
          <p:nvPr/>
        </p:nvSpPr>
        <p:spPr>
          <a:xfrm>
            <a:off x="3956472" y="4609675"/>
            <a:ext cx="981300" cy="269700"/>
          </a:xfrm>
          <a:prstGeom prst="rect">
            <a:avLst/>
          </a:prstGeom>
          <a:noFill/>
          <a:ln>
            <a:noFill/>
          </a:ln>
        </p:spPr>
        <p:txBody>
          <a:bodyPr anchorCtr="0" anchor="t" bIns="31250" lIns="31250" spcFirstLastPara="1" rIns="31250" wrap="square" tIns="31250">
            <a:noAutofit/>
          </a:bodyPr>
          <a:lstStyle/>
          <a:p>
            <a:pPr indent="0" lvl="0" marL="0" marR="0" rtl="0" algn="l">
              <a:lnSpc>
                <a:spcPct val="130000"/>
              </a:lnSpc>
              <a:spcBef>
                <a:spcPts val="0"/>
              </a:spcBef>
              <a:spcAft>
                <a:spcPts val="0"/>
              </a:spcAft>
              <a:buNone/>
            </a:pPr>
            <a:r>
              <a:rPr b="0" i="0" lang="ko" sz="1100" u="none">
                <a:latin typeface="Cambria Math"/>
                <a:ea typeface="Cambria Math"/>
                <a:cs typeface="Cambria Math"/>
                <a:sym typeface="Cambria Math"/>
              </a:rPr>
              <a:t>HON Company</a:t>
            </a:r>
            <a:endParaRPr sz="500"/>
          </a:p>
        </p:txBody>
      </p:sp>
      <p:sp>
        <p:nvSpPr>
          <p:cNvPr id="101" name="Google Shape;101;p25"/>
          <p:cNvSpPr txBox="1"/>
          <p:nvPr/>
        </p:nvSpPr>
        <p:spPr>
          <a:xfrm>
            <a:off x="1852117" y="1523137"/>
            <a:ext cx="5190000" cy="918000"/>
          </a:xfrm>
          <a:prstGeom prst="rect">
            <a:avLst/>
          </a:prstGeom>
          <a:noFill/>
          <a:ln>
            <a:noFill/>
          </a:ln>
        </p:spPr>
        <p:txBody>
          <a:bodyPr anchorCtr="0" anchor="ctr" bIns="26900" lIns="26900" spcFirstLastPara="1" rIns="26900" wrap="square" tIns="26900">
            <a:noAutofit/>
          </a:bodyPr>
          <a:lstStyle/>
          <a:p>
            <a:pPr indent="0" lvl="0" marL="0" rtl="0" algn="ctr">
              <a:spcBef>
                <a:spcPts val="0"/>
              </a:spcBef>
              <a:spcAft>
                <a:spcPts val="0"/>
              </a:spcAft>
              <a:buNone/>
            </a:pPr>
            <a:r>
              <a:rPr lang="ko" sz="5600"/>
              <a:t>HON LIFE</a:t>
            </a:r>
            <a:endParaRPr sz="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a:t>
            </a:r>
            <a:r>
              <a:rPr lang="ko" sz="2400">
                <a:latin typeface="Do Hyeon"/>
                <a:ea typeface="Do Hyeon"/>
                <a:cs typeface="Do Hyeon"/>
                <a:sym typeface="Do Hyeon"/>
              </a:rPr>
              <a:t>. 요구사항분석</a:t>
            </a:r>
            <a:endParaRPr sz="2400">
              <a:latin typeface="Do Hyeon"/>
              <a:ea typeface="Do Hyeon"/>
              <a:cs typeface="Do Hyeon"/>
              <a:sym typeface="Do Hyeon"/>
            </a:endParaRPr>
          </a:p>
        </p:txBody>
      </p:sp>
      <p:sp>
        <p:nvSpPr>
          <p:cNvPr id="213" name="Google Shape;213;p34"/>
          <p:cNvSpPr txBox="1"/>
          <p:nvPr/>
        </p:nvSpPr>
        <p:spPr>
          <a:xfrm>
            <a:off x="363461" y="923875"/>
            <a:ext cx="3982200" cy="36396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혼자 사는 1인 가구는 가구의 공간적인 특성상 필요한 생필품 및 식재료 등을 소량 구매하여 소비하는 패턴이 있다. 최근 늘어나는 1인 가구의 증가에 따라 마트 및 편의점에도 소량포장된 상품이 늘어나고 있는 추세이다.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하지만 이러한 소포장된 상품은  플라스틱과 일회용 용품 사용 또한 증가시킨다. 본사는 지속가능한 환경에 통감을 느끼는 바, 대량상품을 구매해서 이를 보관까지 해주는 서비스를 구축했다. 하지만 이를 소량 배달할 때 소포장하여 배달하는 시스템이 아니라 재사용이 가능한 장바구니를 이용하여 배송하는 서비스를 제공한다. 장바구니는 보증금으로 운영되고 있으며, 친환경 제품으로 재이용이 가능한 수단이다. 즉 회원은 상품을 대량으로 구매하여 금전적인 절약도 실천함과 동시에 환경 또한 보호하는 구매를 하게 되는 것이다.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본사의 이런 사회적 책임경영 지침은 (주)에스에스지닷컴(이하 SSG)의 이해관계와 일치한다.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하여 SSG의 트레이더스 제품과 제휴를 맺어 다음과 같은 상품 카테고리를 제공한다. 협약의 일체로 SSG에는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혼 라이프의 회원들의 구매정보와 구매분석자료를 제공한다. 위의 내용은 회원가입 시 약관동의 내용에 포함된다.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14" name="Google Shape;214;p34"/>
          <p:cNvSpPr txBox="1"/>
          <p:nvPr/>
        </p:nvSpPr>
        <p:spPr>
          <a:xfrm>
            <a:off x="299590"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1.</a:t>
            </a:r>
            <a:r>
              <a:rPr b="1" lang="ko" sz="1200">
                <a:solidFill>
                  <a:srgbClr val="000000"/>
                </a:solidFill>
              </a:rPr>
              <a:t>쇼핑몰</a:t>
            </a:r>
            <a:endParaRPr b="1" sz="1200"/>
          </a:p>
        </p:txBody>
      </p:sp>
      <p:sp>
        <p:nvSpPr>
          <p:cNvPr id="215" name="Google Shape;215;p34"/>
          <p:cNvSpPr txBox="1"/>
          <p:nvPr/>
        </p:nvSpPr>
        <p:spPr>
          <a:xfrm>
            <a:off x="4821800" y="2675190"/>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800">
                <a:latin typeface="Anton"/>
                <a:ea typeface="Anton"/>
                <a:cs typeface="Anton"/>
                <a:sym typeface="Anton"/>
              </a:rPr>
              <a:t>나혼자 산다 쇼핑몰 카테고리</a:t>
            </a:r>
            <a:endParaRPr b="1" sz="800">
              <a:latin typeface="Anton"/>
              <a:ea typeface="Anton"/>
              <a:cs typeface="Anton"/>
              <a:sym typeface="Anton"/>
            </a:endParaRPr>
          </a:p>
        </p:txBody>
      </p:sp>
      <p:sp>
        <p:nvSpPr>
          <p:cNvPr id="216" name="Google Shape;216;p34"/>
          <p:cNvSpPr txBox="1"/>
          <p:nvPr/>
        </p:nvSpPr>
        <p:spPr>
          <a:xfrm>
            <a:off x="4838200" y="3114350"/>
            <a:ext cx="3982800" cy="14049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회원은 본사가 제공하는 상품목록을 조회, 선택하여 구매할 수 있다. 모든 상품을 일괄적으로 배송 받기를 원한다면 당사는 SSG에 해당 회원의 배송정보와 상품정보를 전달한다. SSG는 이 정보를 토대로 회원에게 상품을 바로 배송한다.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본사의 쇼핑몰은 1인 가구를 위한 특별 맞춤 배송서비스를 제공한다. 회원은 주문한 상품별로 원하는 배달 주기와 수량에 대해 선택할 수 있으며, 동일 상품의 추후 주문에 대한 예약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알람 또한 가능하다.</a:t>
            </a:r>
            <a:endParaRPr b="1" i="0" sz="1100" u="none">
              <a:solidFill>
                <a:srgbClr val="2F2F2F"/>
              </a:solidFill>
              <a:latin typeface="Arimo"/>
              <a:ea typeface="Arimo"/>
              <a:cs typeface="Arimo"/>
              <a:sym typeface="Arimo"/>
            </a:endParaRPr>
          </a:p>
        </p:txBody>
      </p:sp>
      <p:graphicFrame>
        <p:nvGraphicFramePr>
          <p:cNvPr id="217" name="Google Shape;217;p34"/>
          <p:cNvGraphicFramePr/>
          <p:nvPr/>
        </p:nvGraphicFramePr>
        <p:xfrm>
          <a:off x="4802363" y="718810"/>
          <a:ext cx="3000000" cy="3000000"/>
        </p:xfrm>
        <a:graphic>
          <a:graphicData uri="http://schemas.openxmlformats.org/drawingml/2006/table">
            <a:tbl>
              <a:tblPr>
                <a:noFill/>
                <a:tableStyleId>{F8E93DF3-DE6F-4F66-A473-6220AA58B512}</a:tableStyleId>
              </a:tblPr>
              <a:tblGrid>
                <a:gridCol w="1039775"/>
                <a:gridCol w="2517475"/>
                <a:gridCol w="425550"/>
              </a:tblGrid>
              <a:tr h="2050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카테고리</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상품군</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r>
              <a:tr h="190425">
                <a:tc rowSpan="4">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FOOD</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과자/빵/건강식품</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생수/음료/커피/유제품</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라면/통조림/반찬/조미료</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과일/채소/쌀/정육/수산</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rowSpan="4">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LIFE</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화장지/세제/뷰티</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주방</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문구/사무/완구/반려동물</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vMerge="1"/>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자동차용품</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19042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테마쇼핑</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ko" sz="800">
                          <a:latin typeface="Do Hyeon"/>
                          <a:ea typeface="Do Hyeon"/>
                          <a:cs typeface="Do Hyeon"/>
                          <a:sym typeface="Do Hyeon"/>
                        </a:rPr>
                        <a:t>대용량 알뜰상품</a:t>
                      </a:r>
                      <a:endParaRPr sz="8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bl>
          </a:graphicData>
        </a:graphic>
      </p:graphicFrame>
      <p:sp>
        <p:nvSpPr>
          <p:cNvPr id="218" name="Google Shape;218;p34"/>
          <p:cNvSpPr/>
          <p:nvPr/>
        </p:nvSpPr>
        <p:spPr>
          <a:xfrm>
            <a:off x="4802365" y="2798418"/>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24"/>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11. 프로세스 모델링 / UML </a:t>
            </a:r>
            <a:endParaRPr sz="2400">
              <a:latin typeface="Do Hyeon"/>
              <a:ea typeface="Do Hyeon"/>
              <a:cs typeface="Do Hyeon"/>
              <a:sym typeface="Do Hyeon"/>
            </a:endParaRPr>
          </a:p>
        </p:txBody>
      </p:sp>
      <p:sp>
        <p:nvSpPr>
          <p:cNvPr id="1104" name="Google Shape;1104;p124"/>
          <p:cNvSpPr txBox="1"/>
          <p:nvPr/>
        </p:nvSpPr>
        <p:spPr>
          <a:xfrm>
            <a:off x="35423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활동 다이어그램 )</a:t>
            </a:r>
            <a:endParaRPr>
              <a:latin typeface="Do Hyeon"/>
              <a:ea typeface="Do Hyeon"/>
              <a:cs typeface="Do Hyeon"/>
              <a:sym typeface="Do Hyeon"/>
            </a:endParaRPr>
          </a:p>
        </p:txBody>
      </p:sp>
      <p:sp>
        <p:nvSpPr>
          <p:cNvPr id="1105" name="Google Shape;1105;p12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106" name="Google Shape;1106;p124"/>
          <p:cNvPicPr preferRelativeResize="0"/>
          <p:nvPr/>
        </p:nvPicPr>
        <p:blipFill rotWithShape="1">
          <a:blip r:embed="rId3">
            <a:alphaModFix/>
          </a:blip>
          <a:srcRect b="0" l="0" r="0" t="0"/>
          <a:stretch/>
        </p:blipFill>
        <p:spPr>
          <a:xfrm>
            <a:off x="360000" y="923875"/>
            <a:ext cx="4017001" cy="3804401"/>
          </a:xfrm>
          <a:prstGeom prst="rect">
            <a:avLst/>
          </a:prstGeom>
          <a:noFill/>
          <a:ln>
            <a:noFill/>
          </a:ln>
        </p:spPr>
      </p:pic>
      <p:pic>
        <p:nvPicPr>
          <p:cNvPr id="1107" name="Google Shape;1107;p124"/>
          <p:cNvPicPr preferRelativeResize="0"/>
          <p:nvPr/>
        </p:nvPicPr>
        <p:blipFill rotWithShape="1">
          <a:blip r:embed="rId4">
            <a:alphaModFix/>
          </a:blip>
          <a:srcRect b="5970" l="0" r="0" t="0"/>
          <a:stretch/>
        </p:blipFill>
        <p:spPr>
          <a:xfrm>
            <a:off x="4767000" y="923875"/>
            <a:ext cx="4017000" cy="38043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25"/>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11. 프로세스 모델링 / UML </a:t>
            </a:r>
            <a:endParaRPr sz="2400">
              <a:latin typeface="Do Hyeon"/>
              <a:ea typeface="Do Hyeon"/>
              <a:cs typeface="Do Hyeon"/>
              <a:sym typeface="Do Hyeon"/>
            </a:endParaRPr>
          </a:p>
        </p:txBody>
      </p:sp>
      <p:sp>
        <p:nvSpPr>
          <p:cNvPr id="1113" name="Google Shape;1113;p125"/>
          <p:cNvSpPr txBox="1"/>
          <p:nvPr/>
        </p:nvSpPr>
        <p:spPr>
          <a:xfrm>
            <a:off x="35423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활동 다이어그램 )</a:t>
            </a:r>
            <a:endParaRPr>
              <a:latin typeface="Do Hyeon"/>
              <a:ea typeface="Do Hyeon"/>
              <a:cs typeface="Do Hyeon"/>
              <a:sym typeface="Do Hyeon"/>
            </a:endParaRPr>
          </a:p>
        </p:txBody>
      </p:sp>
      <p:sp>
        <p:nvSpPr>
          <p:cNvPr id="1114" name="Google Shape;1114;p12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115" name="Google Shape;1115;p125"/>
          <p:cNvPicPr preferRelativeResize="0"/>
          <p:nvPr/>
        </p:nvPicPr>
        <p:blipFill rotWithShape="1">
          <a:blip r:embed="rId3">
            <a:alphaModFix/>
          </a:blip>
          <a:srcRect b="20388" l="0" r="0" t="0"/>
          <a:stretch/>
        </p:blipFill>
        <p:spPr>
          <a:xfrm>
            <a:off x="360000" y="923875"/>
            <a:ext cx="4016999" cy="37981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26"/>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21" name="Google Shape;1121;p12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22" name="Google Shape;1122;p126"/>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단기 임대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7">
                  <a:txBody>
                    <a:bodyPr/>
                    <a:lstStyle/>
                    <a:p>
                      <a:pPr indent="0" lvl="0" marL="0" rtl="0" algn="ctr">
                        <a:spcBef>
                          <a:spcPts val="0"/>
                        </a:spcBef>
                        <a:spcAft>
                          <a:spcPts val="0"/>
                        </a:spcAft>
                        <a:buNone/>
                      </a:pPr>
                      <a:r>
                        <a:rPr b="1" lang="ko" sz="900">
                          <a:latin typeface="Arimo"/>
                          <a:ea typeface="Arimo"/>
                          <a:cs typeface="Arimo"/>
                          <a:sym typeface="Arimo"/>
                        </a:rPr>
                        <a:t>오피스텔 임대</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7">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 예약</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7">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room_reservation.jsp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예약하기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800">
                          <a:solidFill>
                            <a:schemeClr val="dk1"/>
                          </a:solidFill>
                        </a:rPr>
                        <a:t>로그인 할 경우에만 보이는 버튼이며</a:t>
                      </a:r>
                      <a:endParaRPr b="1" sz="800">
                        <a:solidFill>
                          <a:schemeClr val="dk1"/>
                        </a:solidFill>
                      </a:endParaRPr>
                    </a:p>
                    <a:p>
                      <a:pPr indent="0" lvl="0" marL="0" rtl="0" algn="ctr">
                        <a:spcBef>
                          <a:spcPts val="0"/>
                        </a:spcBef>
                        <a:spcAft>
                          <a:spcPts val="0"/>
                        </a:spcAft>
                        <a:buNone/>
                      </a:pPr>
                      <a:r>
                        <a:rPr b="1" lang="ko" sz="800">
                          <a:solidFill>
                            <a:schemeClr val="dk1"/>
                          </a:solidFill>
                        </a:rPr>
                        <a:t>클릭시 날짜선택 창을 open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뒤로가기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800">
                          <a:solidFill>
                            <a:schemeClr val="dk1"/>
                          </a:solidFill>
                        </a:rPr>
                        <a:t>자바스크립트의 history back을 통해</a:t>
                      </a:r>
                      <a:endParaRPr b="1" sz="800">
                        <a:solidFill>
                          <a:schemeClr val="dk1"/>
                        </a:solidFill>
                      </a:endParaRPr>
                    </a:p>
                    <a:p>
                      <a:pPr indent="0" lvl="0" marL="0" rtl="0" algn="ctr">
                        <a:spcBef>
                          <a:spcPts val="0"/>
                        </a:spcBef>
                        <a:spcAft>
                          <a:spcPts val="0"/>
                        </a:spcAft>
                        <a:buNone/>
                      </a:pPr>
                      <a:r>
                        <a:rPr b="1" lang="ko" sz="800">
                          <a:solidFill>
                            <a:schemeClr val="dk1"/>
                          </a:solidFill>
                        </a:rPr>
                        <a:t> 이전 페이지로 이동</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입실날짜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2">
                  <a:txBody>
                    <a:bodyPr/>
                    <a:lstStyle/>
                    <a:p>
                      <a:pPr indent="0" lvl="0" marL="0" rtl="0" algn="ctr">
                        <a:spcBef>
                          <a:spcPts val="0"/>
                        </a:spcBef>
                        <a:spcAft>
                          <a:spcPts val="0"/>
                        </a:spcAft>
                        <a:buNone/>
                      </a:pPr>
                      <a:r>
                        <a:rPr b="1" lang="ko" sz="900">
                          <a:latin typeface="Arimo"/>
                          <a:ea typeface="Arimo"/>
                          <a:cs typeface="Arimo"/>
                          <a:sym typeface="Arimo"/>
                        </a:rPr>
                        <a:t>VARCHA</a:t>
                      </a:r>
                      <a:r>
                        <a:rPr b="1" lang="ko" sz="800">
                          <a:solidFill>
                            <a:srgbClr val="2F2F2F"/>
                          </a:solidFill>
                        </a:rPr>
                        <a:t>달력에서 날짜를 선택 가능하며 퇴실날짜는 입실날짜 이전으로 선택 할 수 없음.</a:t>
                      </a:r>
                      <a:endParaRPr b="1" sz="800">
                        <a:solidFill>
                          <a:srgbClr val="2F2F2F"/>
                        </a:solidFill>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퇴실날짜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리뷰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div를 통해 객실에 대해 작성된 리뷰들을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현재날짜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rgbClr val="2F2F2F"/>
                          </a:solidFill>
                        </a:rPr>
                        <a:t>버튼타입이며 클릭시 현재 날짜로 이동</a:t>
                      </a:r>
                      <a:endParaRPr b="1" sz="800">
                        <a:solidFill>
                          <a:srgbClr val="2F2F2F"/>
                        </a:solidFill>
                      </a:endParaRPr>
                    </a:p>
                    <a:p>
                      <a:pPr indent="0" lvl="0" marL="0" rtl="0" algn="ctr">
                        <a:spcBef>
                          <a:spcPts val="0"/>
                        </a:spcBef>
                        <a:spcAft>
                          <a:spcPts val="0"/>
                        </a:spcAft>
                        <a:buNone/>
                      </a:pPr>
                      <a:r>
                        <a:rPr b="1" lang="ko" sz="800">
                          <a:solidFill>
                            <a:srgbClr val="2F2F2F"/>
                          </a:solidFill>
                        </a:rPr>
                        <a:t>선택날짜가 현재날짜일 경우 비활성화</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예약하기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800">
                          <a:solidFill>
                            <a:schemeClr val="dk1"/>
                          </a:solidFill>
                        </a:rPr>
                        <a:t>버튼타입이며 클릭시 입력받은 입실 및 퇴실날짜 값들을 DB로 전송하여 예약가능 여부를 파악.</a:t>
                      </a:r>
                      <a:endParaRPr b="1" sz="800">
                        <a:solidFill>
                          <a:schemeClr val="dk1"/>
                        </a:solidFill>
                      </a:endParaRPr>
                    </a:p>
                    <a:p>
                      <a:pPr indent="0" lvl="0" marL="0" rtl="0" algn="ctr">
                        <a:spcBef>
                          <a:spcPts val="0"/>
                        </a:spcBef>
                        <a:spcAft>
                          <a:spcPts val="0"/>
                        </a:spcAft>
                        <a:buNone/>
                      </a:pPr>
                      <a:r>
                        <a:rPr b="1" lang="ko" sz="800">
                          <a:solidFill>
                            <a:schemeClr val="dk1"/>
                          </a:solidFill>
                        </a:rPr>
                        <a:t>불가능 할 경우 alert창을 통해 여부를 알리며 retrun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27"/>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28" name="Google Shape;1128;p12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29" name="Google Shape;1129;p12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단기 임대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6">
                  <a:txBody>
                    <a:bodyPr/>
                    <a:lstStyle/>
                    <a:p>
                      <a:pPr indent="0" lvl="0" marL="0" rtl="0" algn="ctr">
                        <a:spcBef>
                          <a:spcPts val="0"/>
                        </a:spcBef>
                        <a:spcAft>
                          <a:spcPts val="0"/>
                        </a:spcAft>
                        <a:buNone/>
                      </a:pPr>
                      <a:r>
                        <a:rPr b="1" lang="ko" sz="900">
                          <a:latin typeface="Arimo"/>
                          <a:ea typeface="Arimo"/>
                          <a:cs typeface="Arimo"/>
                          <a:sym typeface="Arimo"/>
                        </a:rPr>
                        <a:t>오피스텔 임대</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6">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객실현황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6">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roomList.jsp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메뉴바</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메뉴 선택시 ajax를 통해 각 페이지를 div에 호출</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층 선택</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버튼 타입이며 층 클릭시 해당 층 단면도를 호출</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객실(공실)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table로 단면도를 구축 하였으며 비어있는 객실의 경우 푸른색으로 나타남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객실(사용중)</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이미 사용중인 객실이라면 div의 배경색상을 붉은색으로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미등록 객실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table로 위치는 지정했지만 객실이 등록되어있지 않으면 배경색이 추가되지 않음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상세보기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div를 통해 객실에 대해 작성된 리뷰들을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8"/>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35" name="Google Shape;1135;p12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36" name="Google Shape;1136;p128"/>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홈케어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5">
                  <a:txBody>
                    <a:bodyPr/>
                    <a:lstStyle/>
                    <a:p>
                      <a:pPr indent="0" lvl="0" marL="0" rtl="0" algn="ctr">
                        <a:spcBef>
                          <a:spcPts val="0"/>
                        </a:spcBef>
                        <a:spcAft>
                          <a:spcPts val="0"/>
                        </a:spcAft>
                        <a:buNone/>
                      </a:pPr>
                      <a:r>
                        <a:rPr b="1" lang="ko" sz="900">
                          <a:latin typeface="Arimo"/>
                          <a:ea typeface="Arimo"/>
                          <a:cs typeface="Arimo"/>
                          <a:sym typeface="Arimo"/>
                        </a:rPr>
                        <a:t>청소관리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5">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청소물품 발주</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5">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order_cleaningitem.jsp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발주사원번호 선택</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SELECT 버튼 클릭시 등록 되어있는 사원을 노출함</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발주처 입력</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input type text 형식이며 발주 업체를 입력한다</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주소 API</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우편번호 찾기 버튼을 누르면 팝업으로 추소찾기창을 호출(다음API)</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입력폼 추가</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JQUERY를 이용하여 발주물품을 추가함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추가된 입력폼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추가된 발주 물품의 단가와 수량을 연산하여 자동으로 총 단가 입력(JQUERY)</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29"/>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42" name="Google Shape;1142;p12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43" name="Google Shape;1143;p12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홈케어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7">
                  <a:txBody>
                    <a:bodyPr/>
                    <a:lstStyle/>
                    <a:p>
                      <a:pPr indent="0" lvl="0" marL="0" rtl="0" algn="ctr">
                        <a:spcBef>
                          <a:spcPts val="0"/>
                        </a:spcBef>
                        <a:spcAft>
                          <a:spcPts val="0"/>
                        </a:spcAft>
                        <a:buNone/>
                      </a:pPr>
                      <a:r>
                        <a:rPr b="1" lang="ko" sz="900">
                          <a:latin typeface="Arimo"/>
                          <a:ea typeface="Arimo"/>
                          <a:cs typeface="Arimo"/>
                          <a:sym typeface="Arimo"/>
                        </a:rPr>
                        <a:t>청소관리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7">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청소예약</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7">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cleanrev.jsp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3">
                  <a:txBody>
                    <a:bodyPr/>
                    <a:lstStyle/>
                    <a:p>
                      <a:pPr indent="0" lvl="0" marL="0" rtl="0" algn="ctr">
                        <a:spcBef>
                          <a:spcPts val="0"/>
                        </a:spcBef>
                        <a:spcAft>
                          <a:spcPts val="0"/>
                        </a:spcAft>
                        <a:buNone/>
                      </a:pPr>
                      <a:r>
                        <a:rPr b="1" lang="ko" sz="800">
                          <a:solidFill>
                            <a:schemeClr val="dk1"/>
                          </a:solidFill>
                        </a:rPr>
                        <a:t>예약페이지로 이동 할 경우 session에 있는 회원의 정보를 바탕으로 input type에 자동으로 해당 정보를 출력함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DataPicker로 표시하게 되며 선택은 selectbox를 통해 선택값을 받음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시간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ajax를 통해 선택된 날짜에 선택 가능한 시간들만 출력</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 평수를 선택하면 선택한 평수에 해당하는 금액을 자동으로 입력시킴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주소 API</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우편번호 찾기 버튼을 누르면 팝업으로 주소찾기창을 호출하여 주소를 검색하여 입력하면 지도 출력</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30"/>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49" name="Google Shape;1149;p13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50" name="Google Shape;1150;p130"/>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쇼핑몰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5">
                  <a:txBody>
                    <a:bodyPr/>
                    <a:lstStyle/>
                    <a:p>
                      <a:pPr indent="0" lvl="0" marL="0" rtl="0" algn="ctr">
                        <a:spcBef>
                          <a:spcPts val="0"/>
                        </a:spcBef>
                        <a:spcAft>
                          <a:spcPts val="0"/>
                        </a:spcAft>
                        <a:buNone/>
                      </a:pPr>
                      <a:r>
                        <a:rPr b="1" lang="ko" sz="900">
                          <a:latin typeface="Arimo"/>
                          <a:ea typeface="Arimo"/>
                          <a:cs typeface="Arimo"/>
                          <a:sym typeface="Arimo"/>
                        </a:rPr>
                        <a:t>상품구매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5">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장바구니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5">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cart.jsp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 늘리기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ko" sz="800">
                          <a:solidFill>
                            <a:schemeClr val="dk1"/>
                          </a:solidFill>
                        </a:rPr>
                        <a:t>+버튼을 누르면 해당 상품의 장바구니 수량이 올라가지만 10개 이상은 선택하지 못하게 AJAX로 구현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수량 줄이기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ko"/>
                        <a:t>-</a:t>
                      </a:r>
                      <a:r>
                        <a:rPr b="1" lang="ko" sz="800">
                          <a:solidFill>
                            <a:schemeClr val="dk1"/>
                          </a:solidFill>
                        </a:rPr>
                        <a:t>버튼을 누르면 해당 상품의 장바구니 수량이 내려가지만 1개 이하로는 줄이지 못하도록 AJAX로 구현</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삭제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ko" sz="800">
                          <a:solidFill>
                            <a:schemeClr val="dk1"/>
                          </a:solidFill>
                        </a:rPr>
                        <a:t>이미지 태그의 X버튼을 누르면 확인창을 통해 정말 삭제 할 것인지 물어 본 후 누를경우 자동 삭제됨</a:t>
                      </a:r>
                      <a:endParaRPr b="1" sz="800">
                        <a:solidFill>
                          <a:schemeClr val="dk1"/>
                        </a:solidFill>
                      </a:endParaRPr>
                    </a:p>
                    <a:p>
                      <a:pPr indent="0" lvl="0" marL="0" rtl="0" algn="l">
                        <a:spcBef>
                          <a:spcPts val="0"/>
                        </a:spcBef>
                        <a:spcAft>
                          <a:spcPts val="0"/>
                        </a:spcAft>
                        <a:buNone/>
                      </a:pPr>
                      <a:r>
                        <a:rPr b="1" lang="ko" sz="800">
                          <a:solidFill>
                            <a:schemeClr val="dk1"/>
                          </a:solidFill>
                        </a:rPr>
                        <a:t>AJAX로 구현</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돌아가기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JavaScript를 통해 history속성을 사용하여 이 전 페이지로 이동 하는 버튼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새로고침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버튼 타입이며 누를 경우 다시 장바구니 페이지로 이동</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31"/>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12. 기능명세서 </a:t>
            </a:r>
            <a:endParaRPr sz="2400">
              <a:latin typeface="Do Hyeon"/>
              <a:ea typeface="Do Hyeon"/>
              <a:cs typeface="Do Hyeon"/>
              <a:sym typeface="Do Hyeon"/>
            </a:endParaRPr>
          </a:p>
        </p:txBody>
      </p:sp>
      <p:sp>
        <p:nvSpPr>
          <p:cNvPr id="1156" name="Google Shape;1156;p13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57" name="Google Shape;1157;p13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075825"/>
                <a:gridCol w="893275"/>
                <a:gridCol w="1547250"/>
                <a:gridCol w="1280725"/>
                <a:gridCol w="2634350"/>
                <a:gridCol w="520000"/>
                <a:gridCol w="472600"/>
              </a:tblGrid>
              <a:tr h="319875">
                <a:tc gridSpan="7">
                  <a:txBody>
                    <a:bodyPr/>
                    <a:lstStyle/>
                    <a:p>
                      <a:pPr indent="0" lvl="0" marL="0" rtl="0" algn="l">
                        <a:lnSpc>
                          <a:spcPct val="115000"/>
                        </a:lnSpc>
                        <a:spcBef>
                          <a:spcPts val="0"/>
                        </a:spcBef>
                        <a:spcAft>
                          <a:spcPts val="0"/>
                        </a:spcAft>
                        <a:buNone/>
                      </a:pPr>
                      <a:r>
                        <a:rPr b="1" lang="ko" sz="1000">
                          <a:latin typeface="Comic Sans MS"/>
                          <a:ea typeface="Comic Sans MS"/>
                          <a:cs typeface="Comic Sans MS"/>
                          <a:sym typeface="Comic Sans MS"/>
                        </a:rPr>
                        <a:t>프로세스명: 쇼핑몰 서비스</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어플리케이션명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페이지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파일명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상세내용</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개발</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테스트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3">
                  <a:txBody>
                    <a:bodyPr/>
                    <a:lstStyle/>
                    <a:p>
                      <a:pPr indent="0" lvl="0" marL="0" rtl="0" algn="ctr">
                        <a:spcBef>
                          <a:spcPts val="0"/>
                        </a:spcBef>
                        <a:spcAft>
                          <a:spcPts val="0"/>
                        </a:spcAft>
                        <a:buNone/>
                      </a:pPr>
                      <a:r>
                        <a:rPr b="1" lang="ko" sz="900">
                          <a:latin typeface="Arimo"/>
                          <a:ea typeface="Arimo"/>
                          <a:cs typeface="Arimo"/>
                          <a:sym typeface="Arimo"/>
                        </a:rPr>
                        <a:t>회원관리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회원가입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member_register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아이디 중복검사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버튼타입으로 만들어진 중복확인을 누르면 데이테베이스에서 입력받은 id를 비교함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주소 API</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우편번호 찾기 버튼을 누를경우 팝업으로 주소 찾기 창이 열림</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vMerge="1"/>
                <a:tc vMerge="1"/>
                <a:tc>
                  <a:txBody>
                    <a:bodyPr/>
                    <a:lstStyle/>
                    <a:p>
                      <a:pPr indent="0" lvl="0" marL="0" rtl="0" algn="ctr">
                        <a:spcBef>
                          <a:spcPts val="0"/>
                        </a:spcBef>
                        <a:spcAft>
                          <a:spcPts val="0"/>
                        </a:spcAft>
                        <a:buNone/>
                      </a:pPr>
                      <a:r>
                        <a:rPr b="1" lang="ko" sz="900">
                          <a:latin typeface="Arimo"/>
                          <a:ea typeface="Arimo"/>
                          <a:cs typeface="Arimo"/>
                          <a:sym typeface="Arimo"/>
                        </a:rPr>
                        <a:t>생일 입력</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800">
                          <a:solidFill>
                            <a:schemeClr val="dk1"/>
                          </a:solidFill>
                        </a:rPr>
                        <a:t>YYYY-MM-DD 형식으로 입력 받아야 하지만 앞에 0을 붙이지 않는 경우 자동으로 0을 붙여줌</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132"/>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163" name="Google Shape;1163;p13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164" name="Google Shape;1164;p132"/>
          <p:cNvPicPr preferRelativeResize="0"/>
          <p:nvPr/>
        </p:nvPicPr>
        <p:blipFill rotWithShape="1">
          <a:blip r:embed="rId3">
            <a:alphaModFix/>
          </a:blip>
          <a:srcRect b="0" l="0" r="11016" t="7252"/>
          <a:stretch/>
        </p:blipFill>
        <p:spPr>
          <a:xfrm>
            <a:off x="360000" y="923875"/>
            <a:ext cx="8424000" cy="3798176"/>
          </a:xfrm>
          <a:prstGeom prst="rect">
            <a:avLst/>
          </a:prstGeom>
          <a:noFill/>
          <a:ln>
            <a:noFill/>
          </a:ln>
        </p:spPr>
      </p:pic>
      <p:graphicFrame>
        <p:nvGraphicFramePr>
          <p:cNvPr id="1165" name="Google Shape;1165;p132"/>
          <p:cNvGraphicFramePr/>
          <p:nvPr/>
        </p:nvGraphicFramePr>
        <p:xfrm>
          <a:off x="359999" y="2981615"/>
          <a:ext cx="3000000" cy="3000000"/>
        </p:xfrm>
        <a:graphic>
          <a:graphicData uri="http://schemas.openxmlformats.org/drawingml/2006/table">
            <a:tbl>
              <a:tblPr>
                <a:noFill/>
                <a:tableStyleId>{F8E93DF3-DE6F-4F66-A473-6220AA58B512}</a:tableStyleId>
              </a:tblPr>
              <a:tblGrid>
                <a:gridCol w="660375"/>
                <a:gridCol w="3117525"/>
              </a:tblGrid>
              <a:tr h="117550">
                <a:tc gridSpan="2">
                  <a:txBody>
                    <a:bodyPr/>
                    <a:lstStyle/>
                    <a:p>
                      <a:pPr indent="0" lvl="0" marL="0" marR="0" rtl="0" algn="l">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프로세스명 </a:t>
                      </a:r>
                      <a:r>
                        <a:rPr b="1" i="0" lang="ko" sz="800" u="none" cap="none" strike="noStrike">
                          <a:solidFill>
                            <a:srgbClr val="FFFFFF"/>
                          </a:solidFill>
                          <a:latin typeface="Batang"/>
                          <a:ea typeface="Batang"/>
                          <a:cs typeface="Batang"/>
                          <a:sym typeface="Batang"/>
                        </a:rPr>
                        <a:t>:</a:t>
                      </a:r>
                      <a:r>
                        <a:rPr b="1" i="0" lang="ko" sz="800" u="none" cap="none" strike="noStrike">
                          <a:solidFill>
                            <a:srgbClr val="FFFFFF"/>
                          </a:solidFill>
                          <a:latin typeface="Arial"/>
                          <a:ea typeface="Arial"/>
                          <a:cs typeface="Arial"/>
                          <a:sym typeface="Arial"/>
                        </a:rPr>
                        <a:t> </a:t>
                      </a:r>
                      <a:r>
                        <a:rPr b="1" lang="ko" sz="800">
                          <a:solidFill>
                            <a:srgbClr val="FFFFFF"/>
                          </a:solidFill>
                        </a:rPr>
                        <a:t>단기 임대 서비스-오피스텔 임대-객실 상세-room_detail.jsp</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hMerge="1"/>
              </a:tr>
              <a:tr h="117550">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속성 명</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상세내용</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r>
              <a:tr h="209500">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예약하기</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로그인 할 경우에만 보이는 버튼이며클릭시 날짜선택 창을 open</a:t>
                      </a:r>
                      <a:endParaRPr b="1" sz="800">
                        <a:solidFill>
                          <a:srgbClr val="000000"/>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209500">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뒤로기기</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자바스크립트의 history back을 통해 이전 페이지로 이동</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17550">
                <a:tc>
                  <a:txBody>
                    <a:bodyPr/>
                    <a:lstStyle/>
                    <a:p>
                      <a:pPr indent="0" lvl="0" marL="0" marR="0" rtl="0" algn="ctr">
                        <a:lnSpc>
                          <a:spcPct val="100000"/>
                        </a:lnSpc>
                        <a:spcBef>
                          <a:spcPts val="0"/>
                        </a:spcBef>
                        <a:spcAft>
                          <a:spcPts val="0"/>
                        </a:spcAft>
                        <a:buNone/>
                      </a:pPr>
                      <a:r>
                        <a:rPr b="1" lang="ko" sz="800">
                          <a:solidFill>
                            <a:srgbClr val="2F2F2F"/>
                          </a:solidFill>
                        </a:rPr>
                        <a:t>입실날짜</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rowSpan="2">
                  <a:txBody>
                    <a:bodyPr/>
                    <a:lstStyle/>
                    <a:p>
                      <a:pPr indent="0" lvl="0" marL="0" marR="0" rtl="0" algn="ctr">
                        <a:lnSpc>
                          <a:spcPct val="100000"/>
                        </a:lnSpc>
                        <a:spcBef>
                          <a:spcPts val="0"/>
                        </a:spcBef>
                        <a:spcAft>
                          <a:spcPts val="0"/>
                        </a:spcAft>
                        <a:buNone/>
                      </a:pPr>
                      <a:r>
                        <a:rPr b="1" lang="ko" sz="800">
                          <a:solidFill>
                            <a:srgbClr val="2F2F2F"/>
                          </a:solidFill>
                        </a:rPr>
                        <a:t>달력에서 날짜를 선택 가능하며 퇴실날짜는 입실날짜 이전으로 선택 할 수 없음.</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17550">
                <a:tc>
                  <a:txBody>
                    <a:bodyPr/>
                    <a:lstStyle/>
                    <a:p>
                      <a:pPr indent="0" lvl="0" marL="0" marR="0" rtl="0" algn="ctr">
                        <a:lnSpc>
                          <a:spcPct val="100000"/>
                        </a:lnSpc>
                        <a:spcBef>
                          <a:spcPts val="0"/>
                        </a:spcBef>
                        <a:spcAft>
                          <a:spcPts val="0"/>
                        </a:spcAft>
                        <a:buNone/>
                      </a:pPr>
                      <a:r>
                        <a:rPr b="1" lang="ko" sz="800">
                          <a:solidFill>
                            <a:srgbClr val="2F2F2F"/>
                          </a:solidFill>
                        </a:rPr>
                        <a:t>퇴실날짜</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vMerge="1"/>
              </a:tr>
              <a:tr h="209500">
                <a:tc>
                  <a:txBody>
                    <a:bodyPr/>
                    <a:lstStyle/>
                    <a:p>
                      <a:pPr indent="0" lvl="0" marL="0" marR="0" rtl="0" algn="ctr">
                        <a:lnSpc>
                          <a:spcPct val="100000"/>
                        </a:lnSpc>
                        <a:spcBef>
                          <a:spcPts val="0"/>
                        </a:spcBef>
                        <a:spcAft>
                          <a:spcPts val="0"/>
                        </a:spcAft>
                        <a:buNone/>
                      </a:pPr>
                      <a:r>
                        <a:rPr b="1" lang="ko" sz="800">
                          <a:solidFill>
                            <a:srgbClr val="2F2F2F"/>
                          </a:solidFill>
                        </a:rPr>
                        <a:t>현재날짜</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버튼타입이며 클릭시 현재 날짜로 이동</a:t>
                      </a:r>
                      <a:endParaRPr b="1" sz="800">
                        <a:solidFill>
                          <a:srgbClr val="2F2F2F"/>
                        </a:solidFill>
                      </a:endParaRPr>
                    </a:p>
                    <a:p>
                      <a:pPr indent="0" lvl="0" marL="0" marR="0" rtl="0" algn="ctr">
                        <a:lnSpc>
                          <a:spcPct val="100000"/>
                        </a:lnSpc>
                        <a:spcBef>
                          <a:spcPts val="0"/>
                        </a:spcBef>
                        <a:spcAft>
                          <a:spcPts val="0"/>
                        </a:spcAft>
                        <a:buNone/>
                      </a:pPr>
                      <a:r>
                        <a:rPr b="1" lang="ko" sz="800">
                          <a:solidFill>
                            <a:srgbClr val="2F2F2F"/>
                          </a:solidFill>
                        </a:rPr>
                        <a:t>선택날짜가 현재날짜일 경우 비활성화</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301450">
                <a:tc>
                  <a:txBody>
                    <a:bodyPr/>
                    <a:lstStyle/>
                    <a:p>
                      <a:pPr indent="0" lvl="0" marL="0" marR="0" rtl="0" algn="ctr">
                        <a:lnSpc>
                          <a:spcPct val="100000"/>
                        </a:lnSpc>
                        <a:spcBef>
                          <a:spcPts val="0"/>
                        </a:spcBef>
                        <a:spcAft>
                          <a:spcPts val="0"/>
                        </a:spcAft>
                        <a:buNone/>
                      </a:pPr>
                      <a:r>
                        <a:rPr b="1" lang="ko" sz="800">
                          <a:solidFill>
                            <a:srgbClr val="2F2F2F"/>
                          </a:solidFill>
                        </a:rPr>
                        <a:t>예약하기</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t>버튼타입이며 클릭시 입력받은 입실 및 퇴실날짜 값들을 DB로 전송하여 예약가능 여부를 파악.</a:t>
                      </a:r>
                      <a:endParaRPr b="1" sz="800"/>
                    </a:p>
                    <a:p>
                      <a:pPr indent="0" lvl="0" marL="0" rtl="0" algn="ctr">
                        <a:spcBef>
                          <a:spcPts val="0"/>
                        </a:spcBef>
                        <a:spcAft>
                          <a:spcPts val="0"/>
                        </a:spcAft>
                        <a:buNone/>
                      </a:pPr>
                      <a:r>
                        <a:rPr b="1" lang="ko" sz="800"/>
                        <a:t>불가능 할 경우 alert창을 통해 여부를 알리며 retrun</a:t>
                      </a:r>
                      <a:endParaRPr b="1"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bl>
          </a:graphicData>
        </a:graphic>
      </p:graphicFrame>
      <p:sp>
        <p:nvSpPr>
          <p:cNvPr id="1166" name="Google Shape;1166;p132"/>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객실예약 )</a:t>
            </a:r>
            <a:endParaRPr>
              <a:latin typeface="Do Hyeon"/>
              <a:ea typeface="Do Hyeon"/>
              <a:cs typeface="Do Hyeon"/>
              <a:sym typeface="Do Hyeo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33"/>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172" name="Google Shape;1172;p13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173" name="Google Shape;1173;p133"/>
          <p:cNvPicPr preferRelativeResize="0"/>
          <p:nvPr/>
        </p:nvPicPr>
        <p:blipFill>
          <a:blip r:embed="rId3">
            <a:alphaModFix/>
          </a:blip>
          <a:stretch>
            <a:fillRect/>
          </a:stretch>
        </p:blipFill>
        <p:spPr>
          <a:xfrm>
            <a:off x="360000" y="923875"/>
            <a:ext cx="8424000" cy="3798175"/>
          </a:xfrm>
          <a:prstGeom prst="rect">
            <a:avLst/>
          </a:prstGeom>
          <a:noFill/>
          <a:ln>
            <a:noFill/>
          </a:ln>
        </p:spPr>
      </p:pic>
      <p:graphicFrame>
        <p:nvGraphicFramePr>
          <p:cNvPr id="1174" name="Google Shape;1174;p133"/>
          <p:cNvGraphicFramePr/>
          <p:nvPr/>
        </p:nvGraphicFramePr>
        <p:xfrm>
          <a:off x="359999" y="3470103"/>
          <a:ext cx="3000000" cy="3000000"/>
        </p:xfrm>
        <a:graphic>
          <a:graphicData uri="http://schemas.openxmlformats.org/drawingml/2006/table">
            <a:tbl>
              <a:tblPr>
                <a:noFill/>
                <a:tableStyleId>{F8E93DF3-DE6F-4F66-A473-6220AA58B512}</a:tableStyleId>
              </a:tblPr>
              <a:tblGrid>
                <a:gridCol w="790950"/>
                <a:gridCol w="3733925"/>
              </a:tblGrid>
              <a:tr h="100000">
                <a:tc gridSpan="2">
                  <a:txBody>
                    <a:bodyPr/>
                    <a:lstStyle/>
                    <a:p>
                      <a:pPr indent="0" lvl="0" marL="0" marR="0" rtl="0" algn="l">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프로세스명 </a:t>
                      </a:r>
                      <a:r>
                        <a:rPr b="1" i="0" lang="ko" sz="800" u="none" cap="none" strike="noStrike">
                          <a:solidFill>
                            <a:srgbClr val="FFFFFF"/>
                          </a:solidFill>
                          <a:latin typeface="Batang"/>
                          <a:ea typeface="Batang"/>
                          <a:cs typeface="Batang"/>
                          <a:sym typeface="Batang"/>
                        </a:rPr>
                        <a:t>:</a:t>
                      </a:r>
                      <a:r>
                        <a:rPr b="1" i="0" lang="ko" sz="800" u="none" cap="none" strike="noStrike">
                          <a:solidFill>
                            <a:srgbClr val="FFFFFF"/>
                          </a:solidFill>
                          <a:latin typeface="Arial"/>
                          <a:ea typeface="Arial"/>
                          <a:cs typeface="Arial"/>
                          <a:sym typeface="Arial"/>
                        </a:rPr>
                        <a:t> </a:t>
                      </a:r>
                      <a:r>
                        <a:rPr b="1" lang="ko" sz="800">
                          <a:solidFill>
                            <a:srgbClr val="FFFFFF"/>
                          </a:solidFill>
                        </a:rPr>
                        <a:t>단기 임대 서비스-오피스텔 임대-관리자 객실리스트-roomList .jsp</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hMerge="1"/>
              </a:tr>
              <a:tr h="131750">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속성 명</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상세내용</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r>
              <a:tr h="182625">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메뉴바</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메뉴 선택시 Ajax를 통해 각 페이지를 div에 호출</a:t>
                      </a:r>
                      <a:endParaRPr b="1" sz="800">
                        <a:solidFill>
                          <a:srgbClr val="000000"/>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82625">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층 선택</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Button타입이며 층 클릭 시 해당 층 단면도를 호출</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02450">
                <a:tc rowSpan="2">
                  <a:txBody>
                    <a:bodyPr/>
                    <a:lstStyle/>
                    <a:p>
                      <a:pPr indent="0" lvl="0" marL="0" rtl="0" algn="ctr">
                        <a:spcBef>
                          <a:spcPts val="0"/>
                        </a:spcBef>
                        <a:spcAft>
                          <a:spcPts val="0"/>
                        </a:spcAft>
                        <a:buNone/>
                      </a:pPr>
                      <a:r>
                        <a:rPr b="1" lang="ko" sz="800">
                          <a:solidFill>
                            <a:srgbClr val="2F2F2F"/>
                          </a:solidFill>
                        </a:rPr>
                        <a:t>객실(공실)</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rowSpan="2">
                  <a:txBody>
                    <a:bodyPr/>
                    <a:lstStyle/>
                    <a:p>
                      <a:pPr indent="0" lvl="0" marL="0" marR="0" rtl="0" algn="ctr">
                        <a:lnSpc>
                          <a:spcPct val="100000"/>
                        </a:lnSpc>
                        <a:spcBef>
                          <a:spcPts val="0"/>
                        </a:spcBef>
                        <a:spcAft>
                          <a:spcPts val="0"/>
                        </a:spcAft>
                        <a:buNone/>
                      </a:pPr>
                      <a:r>
                        <a:rPr b="1" lang="ko" sz="800">
                          <a:solidFill>
                            <a:srgbClr val="2F2F2F"/>
                          </a:solidFill>
                        </a:rPr>
                        <a:t>table로 단면도를 구축했으며 비어 있는 객실의 경우 푸른색으로 나타냄</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02450">
                <a:tc vMerge="1"/>
                <a:tc vMerge="1"/>
              </a:tr>
              <a:tr h="182625">
                <a:tc>
                  <a:txBody>
                    <a:bodyPr/>
                    <a:lstStyle/>
                    <a:p>
                      <a:pPr indent="0" lvl="0" marL="0" marR="0" rtl="0" algn="ctr">
                        <a:lnSpc>
                          <a:spcPct val="100000"/>
                        </a:lnSpc>
                        <a:spcBef>
                          <a:spcPts val="0"/>
                        </a:spcBef>
                        <a:spcAft>
                          <a:spcPts val="0"/>
                        </a:spcAft>
                        <a:buNone/>
                      </a:pPr>
                      <a:r>
                        <a:rPr b="1" lang="ko" sz="800">
                          <a:solidFill>
                            <a:srgbClr val="2F2F2F"/>
                          </a:solidFill>
                        </a:rPr>
                        <a:t>객실(사용중)</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이미 사용중인 객실이라면 배경색상을 붉은색으로 나타냄</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82625">
                <a:tc>
                  <a:txBody>
                    <a:bodyPr/>
                    <a:lstStyle/>
                    <a:p>
                      <a:pPr indent="0" lvl="0" marL="0" marR="0" rtl="0" algn="ctr">
                        <a:lnSpc>
                          <a:spcPct val="100000"/>
                        </a:lnSpc>
                        <a:spcBef>
                          <a:spcPts val="0"/>
                        </a:spcBef>
                        <a:spcAft>
                          <a:spcPts val="0"/>
                        </a:spcAft>
                        <a:buNone/>
                      </a:pPr>
                      <a:r>
                        <a:rPr b="1" lang="ko" sz="800">
                          <a:solidFill>
                            <a:srgbClr val="2F2F2F"/>
                          </a:solidFill>
                        </a:rPr>
                        <a:t>상세보기</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단면도에서 a태그로 작성 된 호실번호 클릭 시 해당 호실 상세페이지를 호출 </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bl>
          </a:graphicData>
        </a:graphic>
      </p:graphicFrame>
      <p:sp>
        <p:nvSpPr>
          <p:cNvPr id="1175" name="Google Shape;1175;p133"/>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객실리스트 )</a:t>
            </a:r>
            <a:endParaRPr>
              <a:latin typeface="Do Hyeon"/>
              <a:ea typeface="Do Hyeon"/>
              <a:cs typeface="Do Hyeon"/>
              <a:sym typeface="Do Hye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24" name="Google Shape;224;p35"/>
          <p:cNvSpPr txBox="1"/>
          <p:nvPr/>
        </p:nvSpPr>
        <p:spPr>
          <a:xfrm>
            <a:off x="359992" y="719946"/>
            <a:ext cx="39810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맞춤 배송서비스를 선택한 경우 본사는 해당 제품의 정보를 SSG에게 전달하고 SSG는 당사에 일괄 배송한다. 이 상품은 당사의 창고에 보관하여 회원이 원하는 날짜에 배송한다.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HON SHOP의 배송료는 정기배송 서비스와 일반 배송에 따라 다르다. 일반 배송의 경우 주문 수량에 상관없이 주문한 상품들을 일괄적으로 모두 배송받는 경우이며, 도서 산간지역에 상관없이 3,000원이다. 정기배송 서비스를 이용하기 원하는 경우, 해당 서비스를 신청해야 한다. 배송료는 10회에 3,000원이며 10회 단위로 사용할 수 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고객이 주문한 상품이 배송되기 전까지 보관해 두는 당사의 창고에서 가장 중점적으로 관리하는 것은 유통기한이다.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창고는 실내온도 식품 위생법에 식품의약품안전청 규정을 따르는데, 냉동식품의 경우 영하 18도에서 영하 21도를 유지하고, 그 이하의 온도도 가능하다. 냉장제품의 경우 영상 10도 이하의 온도에서 보관을 유지하고, 그외의 실내용품 및 일반 생필품 처럼 온도와 무관한 공산품의 경우에는 상온(12에서 25도)의 서늘한 곳에 보관한다.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25" name="Google Shape;225;p35"/>
          <p:cNvSpPr txBox="1"/>
          <p:nvPr/>
        </p:nvSpPr>
        <p:spPr>
          <a:xfrm>
            <a:off x="4802374" y="719940"/>
            <a:ext cx="39816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주문한 상품은 배송 일자와 상관없이 제품의 유통기한 30일 이전에는 배송이 완료되어 고객이 제품을 사용하는데 문제가 없게 해야한다. ‘유통기한 만료 예정 제품’은 회원에게 고지되며, 이를 확인한 회원은 두 가지 방법으로 제품을 처리할 수 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회원은 고지된 상품을 일괄적으로 배송되길 동의할 수 있다. 고지된 상품에 대한 별도 회신이 영업일 기준 5일이내 없는 경우에도 당사는 남은 ‘유통기한 만료 예정제품’을 한 번에 배송할 수 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만일 상품을 일괄 배송받고 싶지 않은 회원의 경우에는 당사에서 제공하는 장터를 이용 할 수 있다. 장터에서 회원들은 본인들의 ‘유통기한 만료 예정제품’을 보다 저렴하게 사고 팔 수 있다. 고객과 고객사이의 거래가 이뤄지는 것은 중고장터 형식과 동일하기 때문에 당사에서는 거래 수단을 따로 제공하지 않는다. 아울러 본사는 해당 제품 가격의 제한을 둘 수 없다. 회원간의 거래가 이루어지면 당사에 거래 완료된 정보를 전달하고, 이를 토대로 본사는 해당 제품을 구매자에게 일괄 배송한다. 장터 이용의 경우에도 영업일 기준 5일 이내의 거래가 이루어 지지 않았다면 이 또한 일괄 배송될 수 있다.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pic>
        <p:nvPicPr>
          <p:cNvPr id="1180" name="Google Shape;1180;p134"/>
          <p:cNvPicPr preferRelativeResize="0"/>
          <p:nvPr/>
        </p:nvPicPr>
        <p:blipFill>
          <a:blip r:embed="rId3">
            <a:alphaModFix/>
          </a:blip>
          <a:stretch>
            <a:fillRect/>
          </a:stretch>
        </p:blipFill>
        <p:spPr>
          <a:xfrm>
            <a:off x="0" y="896100"/>
            <a:ext cx="5950923" cy="3825952"/>
          </a:xfrm>
          <a:prstGeom prst="rect">
            <a:avLst/>
          </a:prstGeom>
          <a:noFill/>
          <a:ln>
            <a:noFill/>
          </a:ln>
        </p:spPr>
      </p:pic>
      <p:sp>
        <p:nvSpPr>
          <p:cNvPr id="1181" name="Google Shape;1181;p134"/>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182" name="Google Shape;1182;p13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83" name="Google Shape;1183;p134"/>
          <p:cNvGraphicFramePr/>
          <p:nvPr/>
        </p:nvGraphicFramePr>
        <p:xfrm>
          <a:off x="5664649" y="923878"/>
          <a:ext cx="3000000" cy="3000000"/>
        </p:xfrm>
        <a:graphic>
          <a:graphicData uri="http://schemas.openxmlformats.org/drawingml/2006/table">
            <a:tbl>
              <a:tblPr>
                <a:noFill/>
                <a:tableStyleId>{F8E93DF3-DE6F-4F66-A473-6220AA58B512}</a:tableStyleId>
              </a:tblPr>
              <a:tblGrid>
                <a:gridCol w="579475"/>
                <a:gridCol w="2539875"/>
              </a:tblGrid>
              <a:tr h="566525">
                <a:tc gridSpan="2">
                  <a:txBody>
                    <a:bodyPr/>
                    <a:lstStyle/>
                    <a:p>
                      <a:pPr indent="0" lvl="0" marL="0" marR="0" rtl="0" algn="l">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프로세스명 </a:t>
                      </a:r>
                      <a:r>
                        <a:rPr b="1" i="0" lang="ko" sz="800" u="none" cap="none" strike="noStrike">
                          <a:solidFill>
                            <a:srgbClr val="FFFFFF"/>
                          </a:solidFill>
                          <a:latin typeface="Batang"/>
                          <a:ea typeface="Batang"/>
                          <a:cs typeface="Batang"/>
                          <a:sym typeface="Batang"/>
                        </a:rPr>
                        <a:t>:</a:t>
                      </a:r>
                      <a:r>
                        <a:rPr b="1" i="0" lang="ko" sz="800" u="none" cap="none" strike="noStrike">
                          <a:solidFill>
                            <a:srgbClr val="FFFFFF"/>
                          </a:solidFill>
                          <a:latin typeface="Arial"/>
                          <a:ea typeface="Arial"/>
                          <a:cs typeface="Arial"/>
                          <a:sym typeface="Arial"/>
                        </a:rPr>
                        <a:t> </a:t>
                      </a:r>
                      <a:r>
                        <a:rPr b="1" lang="ko" sz="800">
                          <a:solidFill>
                            <a:srgbClr val="FFFFFF"/>
                          </a:solidFill>
                        </a:rPr>
                        <a:t>홈 서비스-청소 물품발주-관리자 물품발주-order_cleaningitemjsp</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hMerge="1"/>
              </a:tr>
              <a:tr h="399000">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속성 명</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상세내용</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r>
              <a:tr h="566525">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발주사원번호 선택</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select버튼 클릭시 등록되어있는 사원 노출</a:t>
                      </a:r>
                      <a:endParaRPr b="1" sz="800">
                        <a:solidFill>
                          <a:srgbClr val="000000"/>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566525">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발주처입력</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발주업체를 입력한다</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252550">
                <a:tc rowSpan="2">
                  <a:txBody>
                    <a:bodyPr/>
                    <a:lstStyle/>
                    <a:p>
                      <a:pPr indent="0" lvl="0" marL="0" rtl="0" algn="ctr">
                        <a:spcBef>
                          <a:spcPts val="0"/>
                        </a:spcBef>
                        <a:spcAft>
                          <a:spcPts val="0"/>
                        </a:spcAft>
                        <a:buNone/>
                      </a:pPr>
                      <a:r>
                        <a:rPr b="1" lang="ko" sz="800">
                          <a:solidFill>
                            <a:srgbClr val="2F2F2F"/>
                          </a:solidFill>
                        </a:rPr>
                        <a:t>주소 API</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rowSpan="2">
                  <a:txBody>
                    <a:bodyPr/>
                    <a:lstStyle/>
                    <a:p>
                      <a:pPr indent="0" lvl="0" marL="0" marR="0" rtl="0" algn="ctr">
                        <a:lnSpc>
                          <a:spcPct val="100000"/>
                        </a:lnSpc>
                        <a:spcBef>
                          <a:spcPts val="0"/>
                        </a:spcBef>
                        <a:spcAft>
                          <a:spcPts val="0"/>
                        </a:spcAft>
                        <a:buNone/>
                      </a:pPr>
                      <a:r>
                        <a:rPr b="1" lang="ko" sz="800">
                          <a:solidFill>
                            <a:srgbClr val="2F2F2F"/>
                          </a:solidFill>
                        </a:rPr>
                        <a:t>우편번호 찾기 버튼을 누르면 팝업으로 주소찾기창을 호출</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314000">
                <a:tc vMerge="1"/>
                <a:tc vMerge="1"/>
              </a:tr>
              <a:tr h="566525">
                <a:tc>
                  <a:txBody>
                    <a:bodyPr/>
                    <a:lstStyle/>
                    <a:p>
                      <a:pPr indent="0" lvl="0" marL="0" marR="0" rtl="0" algn="ctr">
                        <a:lnSpc>
                          <a:spcPct val="100000"/>
                        </a:lnSpc>
                        <a:spcBef>
                          <a:spcPts val="0"/>
                        </a:spcBef>
                        <a:spcAft>
                          <a:spcPts val="0"/>
                        </a:spcAft>
                        <a:buNone/>
                      </a:pPr>
                      <a:r>
                        <a:rPr b="1" lang="ko" sz="800">
                          <a:solidFill>
                            <a:srgbClr val="2F2F2F"/>
                          </a:solidFill>
                        </a:rPr>
                        <a:t>입력폼 추가</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jquery를 이용하여 발주물품 추가</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566525">
                <a:tc>
                  <a:txBody>
                    <a:bodyPr/>
                    <a:lstStyle/>
                    <a:p>
                      <a:pPr indent="0" lvl="0" marL="0" marR="0" rtl="0" algn="ctr">
                        <a:lnSpc>
                          <a:spcPct val="100000"/>
                        </a:lnSpc>
                        <a:spcBef>
                          <a:spcPts val="0"/>
                        </a:spcBef>
                        <a:spcAft>
                          <a:spcPts val="0"/>
                        </a:spcAft>
                        <a:buNone/>
                      </a:pPr>
                      <a:r>
                        <a:rPr b="1" lang="ko" sz="800">
                          <a:solidFill>
                            <a:srgbClr val="2F2F2F"/>
                          </a:solidFill>
                        </a:rPr>
                        <a:t>추가된 입력폼</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추가된 발주물품의 단가와 수량을 연산하여 자동으로 총 단가 입력 </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bl>
          </a:graphicData>
        </a:graphic>
      </p:graphicFrame>
      <p:sp>
        <p:nvSpPr>
          <p:cNvPr id="1184" name="Google Shape;1184;p134"/>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청소물품 발주 )</a:t>
            </a:r>
            <a:endParaRPr>
              <a:latin typeface="Do Hyeon"/>
              <a:ea typeface="Do Hyeon"/>
              <a:cs typeface="Do Hyeon"/>
              <a:sym typeface="Do Hyeo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35"/>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190" name="Google Shape;1190;p13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191" name="Google Shape;1191;p135"/>
          <p:cNvGraphicFramePr/>
          <p:nvPr/>
        </p:nvGraphicFramePr>
        <p:xfrm>
          <a:off x="5780949" y="923878"/>
          <a:ext cx="3000000" cy="3000000"/>
        </p:xfrm>
        <a:graphic>
          <a:graphicData uri="http://schemas.openxmlformats.org/drawingml/2006/table">
            <a:tbl>
              <a:tblPr>
                <a:noFill/>
                <a:tableStyleId>{F8E93DF3-DE6F-4F66-A473-6220AA58B512}</a:tableStyleId>
              </a:tblPr>
              <a:tblGrid>
                <a:gridCol w="575025"/>
                <a:gridCol w="2428025"/>
              </a:tblGrid>
              <a:tr h="519100">
                <a:tc gridSpan="2">
                  <a:txBody>
                    <a:bodyPr/>
                    <a:lstStyle/>
                    <a:p>
                      <a:pPr indent="0" lvl="0" marL="0" marR="0" rtl="0" algn="l">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프로세스명 </a:t>
                      </a:r>
                      <a:r>
                        <a:rPr b="1" i="0" lang="ko" sz="800" u="none" cap="none" strike="noStrike">
                          <a:solidFill>
                            <a:srgbClr val="FFFFFF"/>
                          </a:solidFill>
                          <a:latin typeface="Batang"/>
                          <a:ea typeface="Batang"/>
                          <a:cs typeface="Batang"/>
                          <a:sym typeface="Batang"/>
                        </a:rPr>
                        <a:t>:</a:t>
                      </a:r>
                      <a:r>
                        <a:rPr b="1" i="0" lang="ko" sz="800" u="none" cap="none" strike="noStrike">
                          <a:solidFill>
                            <a:srgbClr val="FFFFFF"/>
                          </a:solidFill>
                          <a:latin typeface="Arial"/>
                          <a:ea typeface="Arial"/>
                          <a:cs typeface="Arial"/>
                          <a:sym typeface="Arial"/>
                        </a:rPr>
                        <a:t> </a:t>
                      </a:r>
                      <a:r>
                        <a:rPr b="1" lang="ko" sz="800">
                          <a:solidFill>
                            <a:srgbClr val="FFFFFF"/>
                          </a:solidFill>
                        </a:rPr>
                        <a:t>홈 서비스-청소 예약-소비자 청소예약-cleanrev.jsp</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hMerge="1"/>
              </a:tr>
              <a:tr h="291250">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속성 명</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상세내용</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r>
              <a:tr h="746950">
                <a:tc>
                  <a:txBody>
                    <a:bodyPr/>
                    <a:lstStyle/>
                    <a:p>
                      <a:pPr indent="0" lvl="0" marL="0" marR="0" rtl="0" algn="l">
                        <a:lnSpc>
                          <a:spcPct val="100000"/>
                        </a:lnSpc>
                        <a:spcBef>
                          <a:spcPts val="0"/>
                        </a:spcBef>
                        <a:spcAft>
                          <a:spcPts val="0"/>
                        </a:spcAft>
                        <a:buClr>
                          <a:srgbClr val="2F2F2F"/>
                        </a:buClr>
                        <a:buSzPts val="1100"/>
                        <a:buFont typeface="Arial"/>
                        <a:buNone/>
                      </a:pPr>
                      <a:r>
                        <a:rPr b="1" lang="ko" sz="800">
                          <a:solidFill>
                            <a:srgbClr val="2F2F2F"/>
                          </a:solidFill>
                        </a:rPr>
                        <a:t>예약번호,이름,연락처</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페이지에 들어오면 java에서 값을 가져와서 입력시켜줌</a:t>
                      </a:r>
                      <a:endParaRPr b="1" sz="800">
                        <a:solidFill>
                          <a:srgbClr val="000000"/>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746950">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날짜, 시간</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ko" sz="800">
                          <a:solidFill>
                            <a:srgbClr val="000000"/>
                          </a:solidFill>
                        </a:rPr>
                        <a:t>날짜는 DatePicker로 표시되게 하여 선택하기 편하게함 , 시간은 selectbox로 선택할수있게함</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162625">
                <a:tc rowSpan="2">
                  <a:txBody>
                    <a:bodyPr/>
                    <a:lstStyle/>
                    <a:p>
                      <a:pPr indent="0" lvl="0" marL="0" rtl="0" algn="ctr">
                        <a:spcBef>
                          <a:spcPts val="0"/>
                        </a:spcBef>
                        <a:spcAft>
                          <a:spcPts val="0"/>
                        </a:spcAft>
                        <a:buNone/>
                      </a:pPr>
                      <a:r>
                        <a:rPr b="1" lang="ko" sz="800">
                          <a:solidFill>
                            <a:srgbClr val="2F2F2F"/>
                          </a:solidFill>
                        </a:rPr>
                        <a:t>결제금액</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rowSpan="2">
                  <a:txBody>
                    <a:bodyPr/>
                    <a:lstStyle/>
                    <a:p>
                      <a:pPr indent="0" lvl="0" marL="0" marR="0" rtl="0" algn="ctr">
                        <a:lnSpc>
                          <a:spcPct val="100000"/>
                        </a:lnSpc>
                        <a:spcBef>
                          <a:spcPts val="0"/>
                        </a:spcBef>
                        <a:spcAft>
                          <a:spcPts val="0"/>
                        </a:spcAft>
                        <a:buNone/>
                      </a:pPr>
                      <a:r>
                        <a:rPr b="1" lang="ko" sz="800">
                          <a:solidFill>
                            <a:srgbClr val="2F2F2F"/>
                          </a:solidFill>
                        </a:rPr>
                        <a:t>청소 평수를 선택하면 선택한 평수에 해당하는 금액을 자동으로 입력시켜줌</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356475">
                <a:tc vMerge="1"/>
                <a:tc vMerge="1"/>
              </a:tr>
              <a:tr h="974800">
                <a:tc>
                  <a:txBody>
                    <a:bodyPr/>
                    <a:lstStyle/>
                    <a:p>
                      <a:pPr indent="0" lvl="0" marL="0" rtl="0" algn="ctr">
                        <a:spcBef>
                          <a:spcPts val="0"/>
                        </a:spcBef>
                        <a:spcAft>
                          <a:spcPts val="0"/>
                        </a:spcAft>
                        <a:buClr>
                          <a:srgbClr val="000000"/>
                        </a:buClr>
                        <a:buSzPts val="1100"/>
                        <a:buFont typeface="Arial"/>
                        <a:buNone/>
                      </a:pPr>
                      <a:r>
                        <a:rPr b="1" lang="ko" sz="800">
                          <a:solidFill>
                            <a:srgbClr val="2F2F2F"/>
                          </a:solidFill>
                        </a:rPr>
                        <a:t>주소 API</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b="1" lang="ko" sz="800">
                          <a:solidFill>
                            <a:srgbClr val="2F2F2F"/>
                          </a:solidFill>
                        </a:rPr>
                        <a:t>우편번호 찾기 버튼을 누르면 팝업으로 주소찾기창을 호출하여 주소를 검색하여 입력하면 지도 노출</a:t>
                      </a:r>
                      <a:endParaRPr b="1" sz="800">
                        <a:solidFill>
                          <a:srgbClr val="2F2F2F"/>
                        </a:solidFill>
                      </a:endParaRPr>
                    </a:p>
                    <a:p>
                      <a:pPr indent="0" lvl="0" marL="0" marR="0" rtl="0" algn="ctr">
                        <a:lnSpc>
                          <a:spcPct val="100000"/>
                        </a:lnSpc>
                        <a:spcBef>
                          <a:spcPts val="0"/>
                        </a:spcBef>
                        <a:spcAft>
                          <a:spcPts val="0"/>
                        </a:spcAft>
                        <a:buNone/>
                      </a:pPr>
                      <a:r>
                        <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bl>
          </a:graphicData>
        </a:graphic>
      </p:graphicFrame>
      <p:pic>
        <p:nvPicPr>
          <p:cNvPr id="1192" name="Google Shape;1192;p135"/>
          <p:cNvPicPr preferRelativeResize="0"/>
          <p:nvPr/>
        </p:nvPicPr>
        <p:blipFill rotWithShape="1">
          <a:blip r:embed="rId3">
            <a:alphaModFix/>
          </a:blip>
          <a:srcRect b="0" l="0" r="60027" t="0"/>
          <a:stretch/>
        </p:blipFill>
        <p:spPr>
          <a:xfrm>
            <a:off x="360000" y="896100"/>
            <a:ext cx="5420950" cy="3726951"/>
          </a:xfrm>
          <a:prstGeom prst="rect">
            <a:avLst/>
          </a:prstGeom>
          <a:noFill/>
          <a:ln>
            <a:noFill/>
          </a:ln>
        </p:spPr>
      </p:pic>
      <p:sp>
        <p:nvSpPr>
          <p:cNvPr id="1193" name="Google Shape;1193;p135"/>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청소예약 )</a:t>
            </a:r>
            <a:endParaRPr>
              <a:latin typeface="Do Hyeon"/>
              <a:ea typeface="Do Hyeon"/>
              <a:cs typeface="Do Hyeon"/>
              <a:sym typeface="Do Hyeo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36"/>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199" name="Google Shape;1199;p13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00" name="Google Shape;1200;p136"/>
          <p:cNvPicPr preferRelativeResize="0"/>
          <p:nvPr/>
        </p:nvPicPr>
        <p:blipFill>
          <a:blip r:embed="rId3">
            <a:alphaModFix/>
          </a:blip>
          <a:stretch>
            <a:fillRect/>
          </a:stretch>
        </p:blipFill>
        <p:spPr>
          <a:xfrm>
            <a:off x="360000" y="896100"/>
            <a:ext cx="5442825" cy="3798150"/>
          </a:xfrm>
          <a:prstGeom prst="rect">
            <a:avLst/>
          </a:prstGeom>
          <a:noFill/>
          <a:ln>
            <a:noFill/>
          </a:ln>
        </p:spPr>
      </p:pic>
      <p:graphicFrame>
        <p:nvGraphicFramePr>
          <p:cNvPr id="1201" name="Google Shape;1201;p136"/>
          <p:cNvGraphicFramePr/>
          <p:nvPr/>
        </p:nvGraphicFramePr>
        <p:xfrm>
          <a:off x="5802824" y="923878"/>
          <a:ext cx="3000000" cy="3000000"/>
        </p:xfrm>
        <a:graphic>
          <a:graphicData uri="http://schemas.openxmlformats.org/drawingml/2006/table">
            <a:tbl>
              <a:tblPr>
                <a:noFill/>
                <a:tableStyleId>{F8E93DF3-DE6F-4F66-A473-6220AA58B512}</a:tableStyleId>
              </a:tblPr>
              <a:tblGrid>
                <a:gridCol w="553800"/>
                <a:gridCol w="2427375"/>
              </a:tblGrid>
              <a:tr h="484275">
                <a:tc gridSpan="2">
                  <a:txBody>
                    <a:bodyPr/>
                    <a:lstStyle/>
                    <a:p>
                      <a:pPr indent="0" lvl="0" marL="0" marR="0" rtl="0" algn="l">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프로세스명 </a:t>
                      </a:r>
                      <a:r>
                        <a:rPr b="1" i="0" lang="ko" sz="800" u="none" cap="none" strike="noStrike">
                          <a:solidFill>
                            <a:srgbClr val="FFFFFF"/>
                          </a:solidFill>
                          <a:latin typeface="Batang"/>
                          <a:ea typeface="Batang"/>
                          <a:cs typeface="Batang"/>
                          <a:sym typeface="Batang"/>
                        </a:rPr>
                        <a:t>:</a:t>
                      </a:r>
                      <a:r>
                        <a:rPr b="1" i="0" lang="ko" sz="800" u="none" cap="none" strike="noStrike">
                          <a:solidFill>
                            <a:srgbClr val="FFFFFF"/>
                          </a:solidFill>
                          <a:latin typeface="Arial"/>
                          <a:ea typeface="Arial"/>
                          <a:cs typeface="Arial"/>
                          <a:sym typeface="Arial"/>
                        </a:rPr>
                        <a:t> </a:t>
                      </a:r>
                      <a:r>
                        <a:rPr b="1" lang="ko" sz="800">
                          <a:solidFill>
                            <a:srgbClr val="FFFFFF"/>
                          </a:solidFill>
                        </a:rPr>
                        <a:t>회원가입-login.jsp</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hMerge="1"/>
              </a:tr>
              <a:tr h="429950">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속성 명</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c>
                  <a:txBody>
                    <a:bodyPr/>
                    <a:lstStyle/>
                    <a:p>
                      <a:pPr indent="0" lvl="0" marL="0" marR="0" rtl="0" algn="ctr">
                        <a:lnSpc>
                          <a:spcPct val="100000"/>
                        </a:lnSpc>
                        <a:spcBef>
                          <a:spcPts val="0"/>
                        </a:spcBef>
                        <a:spcAft>
                          <a:spcPts val="0"/>
                        </a:spcAft>
                        <a:buClr>
                          <a:srgbClr val="FFFFFF"/>
                        </a:buClr>
                        <a:buSzPts val="1300"/>
                        <a:buFont typeface="Arial"/>
                        <a:buNone/>
                      </a:pPr>
                      <a:r>
                        <a:rPr b="1" i="0" lang="ko" sz="800" u="none" cap="none" strike="noStrike">
                          <a:solidFill>
                            <a:srgbClr val="FFFFFF"/>
                          </a:solidFill>
                          <a:latin typeface="Arial"/>
                          <a:ea typeface="Arial"/>
                          <a:cs typeface="Arial"/>
                          <a:sym typeface="Arial"/>
                        </a:rPr>
                        <a:t>상세내용</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699B37"/>
                    </a:solidFill>
                  </a:tcPr>
                </a:tc>
              </a:tr>
              <a:tr h="1112100">
                <a:tc>
                  <a:txBody>
                    <a:bodyPr/>
                    <a:lstStyle/>
                    <a:p>
                      <a:pPr indent="0" lvl="0" marL="0" marR="0" rtl="0" algn="ctr">
                        <a:lnSpc>
                          <a:spcPct val="100000"/>
                        </a:lnSpc>
                        <a:spcBef>
                          <a:spcPts val="0"/>
                        </a:spcBef>
                        <a:spcAft>
                          <a:spcPts val="0"/>
                        </a:spcAft>
                        <a:buClr>
                          <a:srgbClr val="2F2F2F"/>
                        </a:buClr>
                        <a:buSzPts val="1100"/>
                        <a:buFont typeface="Arial"/>
                        <a:buNone/>
                      </a:pPr>
                      <a:r>
                        <a:rPr b="1" lang="ko" sz="800">
                          <a:solidFill>
                            <a:srgbClr val="2F2F2F"/>
                          </a:solidFill>
                        </a:rPr>
                        <a:t>아이디 중복검사</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ko" sz="800">
                          <a:solidFill>
                            <a:srgbClr val="000000"/>
                          </a:solidFill>
                        </a:rPr>
                        <a:t>중복화인을 누르면 데이터베이스의 값은 값(id)가 있는지 찾아서 반환한다.</a:t>
                      </a:r>
                      <a:endParaRPr sz="800"/>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495750">
                <a:tc rowSpan="2">
                  <a:txBody>
                    <a:bodyPr/>
                    <a:lstStyle/>
                    <a:p>
                      <a:pPr indent="0" lvl="0" marL="0" rtl="0" algn="ctr">
                        <a:spcBef>
                          <a:spcPts val="0"/>
                        </a:spcBef>
                        <a:spcAft>
                          <a:spcPts val="0"/>
                        </a:spcAft>
                        <a:buNone/>
                      </a:pPr>
                      <a:r>
                        <a:rPr b="1" lang="ko" sz="800">
                          <a:solidFill>
                            <a:srgbClr val="2F2F2F"/>
                          </a:solidFill>
                        </a:rPr>
                        <a:t>주소 API</a:t>
                      </a:r>
                      <a:endParaRPr b="1" sz="800">
                        <a:solidFill>
                          <a:srgbClr val="2F2F2F"/>
                        </a:solidFil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rowSpan="2">
                  <a:txBody>
                    <a:bodyPr/>
                    <a:lstStyle/>
                    <a:p>
                      <a:pPr indent="0" lvl="0" marL="0" marR="0" rtl="0" algn="ctr">
                        <a:lnSpc>
                          <a:spcPct val="100000"/>
                        </a:lnSpc>
                        <a:spcBef>
                          <a:spcPts val="0"/>
                        </a:spcBef>
                        <a:spcAft>
                          <a:spcPts val="0"/>
                        </a:spcAft>
                        <a:buNone/>
                      </a:pPr>
                      <a:r>
                        <a:rPr b="1" lang="ko" sz="800">
                          <a:solidFill>
                            <a:srgbClr val="2F2F2F"/>
                          </a:solidFill>
                        </a:rPr>
                        <a:t>우편번호 찾기 버튼을 누르면 팝업으로 주소찾기창을 호출(다음API)</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r h="495750">
                <a:tc vMerge="1"/>
                <a:tc vMerge="1"/>
              </a:tr>
              <a:tr h="752575">
                <a:tc>
                  <a:txBody>
                    <a:bodyPr/>
                    <a:lstStyle/>
                    <a:p>
                      <a:pPr indent="0" lvl="0" marL="0" marR="0" rtl="0" algn="ctr">
                        <a:lnSpc>
                          <a:spcPct val="100000"/>
                        </a:lnSpc>
                        <a:spcBef>
                          <a:spcPts val="0"/>
                        </a:spcBef>
                        <a:spcAft>
                          <a:spcPts val="0"/>
                        </a:spcAft>
                        <a:buNone/>
                      </a:pPr>
                      <a:r>
                        <a:rPr b="1" lang="ko" sz="800">
                          <a:solidFill>
                            <a:srgbClr val="2F2F2F"/>
                          </a:solidFill>
                        </a:rPr>
                        <a:t>생일입력</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ko" sz="800">
                          <a:solidFill>
                            <a:srgbClr val="2F2F2F"/>
                          </a:solidFill>
                        </a:rPr>
                        <a:t>‘0’을 누르지 않고 숫자 하나만 입력해도 저장 가능</a:t>
                      </a:r>
                      <a:endParaRPr b="1" i="0" sz="800" u="none">
                        <a:solidFill>
                          <a:srgbClr val="2F2F2F"/>
                        </a:solidFill>
                        <a:latin typeface="Arial"/>
                        <a:ea typeface="Arial"/>
                        <a:cs typeface="Arial"/>
                        <a:sym typeface="Arial"/>
                      </a:endParaRPr>
                    </a:p>
                  </a:txBody>
                  <a:tcPr marT="17225" marB="17225" marR="34450" marL="34450" anchor="ctr">
                    <a:lnL cap="flat" cmpd="sng" w="12725">
                      <a:solidFill>
                        <a:srgbClr val="2F2F2F"/>
                      </a:solidFill>
                      <a:prstDash val="solid"/>
                      <a:round/>
                      <a:headEnd len="sm" w="sm" type="none"/>
                      <a:tailEnd len="sm" w="sm" type="none"/>
                    </a:lnL>
                    <a:lnR cap="flat" cmpd="sng" w="12725">
                      <a:solidFill>
                        <a:srgbClr val="2F2F2F"/>
                      </a:solidFill>
                      <a:prstDash val="solid"/>
                      <a:round/>
                      <a:headEnd len="sm" w="sm" type="none"/>
                      <a:tailEnd len="sm" w="sm" type="none"/>
                    </a:lnR>
                    <a:lnT cap="flat" cmpd="sng" w="12725">
                      <a:solidFill>
                        <a:srgbClr val="2F2F2F"/>
                      </a:solidFill>
                      <a:prstDash val="solid"/>
                      <a:round/>
                      <a:headEnd len="sm" w="sm" type="none"/>
                      <a:tailEnd len="sm" w="sm" type="none"/>
                    </a:lnT>
                    <a:lnB cap="flat" cmpd="sng" w="12725">
                      <a:solidFill>
                        <a:srgbClr val="2F2F2F"/>
                      </a:solidFill>
                      <a:prstDash val="solid"/>
                      <a:round/>
                      <a:headEnd len="sm" w="sm" type="none"/>
                      <a:tailEnd len="sm" w="sm" type="none"/>
                    </a:lnB>
                    <a:solidFill>
                      <a:srgbClr val="FFFFFF"/>
                    </a:solidFill>
                  </a:tcPr>
                </a:tc>
              </a:tr>
            </a:tbl>
          </a:graphicData>
        </a:graphic>
      </p:graphicFrame>
      <p:sp>
        <p:nvSpPr>
          <p:cNvPr id="1202" name="Google Shape;1202;p136"/>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회원가입 )</a:t>
            </a:r>
            <a:endParaRPr>
              <a:latin typeface="Do Hyeon"/>
              <a:ea typeface="Do Hyeon"/>
              <a:cs typeface="Do Hyeon"/>
              <a:sym typeface="Do Hyeo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37"/>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13. 스토리보드 </a:t>
            </a:r>
            <a:endParaRPr sz="2400">
              <a:latin typeface="Do Hyeon"/>
              <a:ea typeface="Do Hyeon"/>
              <a:cs typeface="Do Hyeon"/>
              <a:sym typeface="Do Hyeon"/>
            </a:endParaRPr>
          </a:p>
        </p:txBody>
      </p:sp>
      <p:sp>
        <p:nvSpPr>
          <p:cNvPr id="1208" name="Google Shape;1208;p13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09" name="Google Shape;1209;p137"/>
          <p:cNvPicPr preferRelativeResize="0"/>
          <p:nvPr/>
        </p:nvPicPr>
        <p:blipFill>
          <a:blip r:embed="rId3">
            <a:alphaModFix/>
          </a:blip>
          <a:stretch>
            <a:fillRect/>
          </a:stretch>
        </p:blipFill>
        <p:spPr>
          <a:xfrm>
            <a:off x="360000" y="923875"/>
            <a:ext cx="5477849" cy="3798176"/>
          </a:xfrm>
          <a:prstGeom prst="rect">
            <a:avLst/>
          </a:prstGeom>
          <a:noFill/>
          <a:ln>
            <a:noFill/>
          </a:ln>
        </p:spPr>
      </p:pic>
      <p:graphicFrame>
        <p:nvGraphicFramePr>
          <p:cNvPr id="1210" name="Google Shape;1210;p137"/>
          <p:cNvGraphicFramePr/>
          <p:nvPr/>
        </p:nvGraphicFramePr>
        <p:xfrm>
          <a:off x="5837850" y="923875"/>
          <a:ext cx="3000000" cy="3000000"/>
        </p:xfrm>
        <a:graphic>
          <a:graphicData uri="http://schemas.openxmlformats.org/drawingml/2006/table">
            <a:tbl>
              <a:tblPr>
                <a:noFill/>
                <a:tableStyleId>{F8E93DF3-DE6F-4F66-A473-6220AA58B512}</a:tableStyleId>
              </a:tblPr>
              <a:tblGrid>
                <a:gridCol w="963750"/>
                <a:gridCol w="1982400"/>
              </a:tblGrid>
              <a:tr h="429500">
                <a:tc gridSpan="2">
                  <a:txBody>
                    <a:bodyPr/>
                    <a:lstStyle/>
                    <a:p>
                      <a:pPr indent="0" lvl="0" marL="0" rtl="0" algn="l">
                        <a:lnSpc>
                          <a:spcPct val="115000"/>
                        </a:lnSpc>
                        <a:spcBef>
                          <a:spcPts val="0"/>
                        </a:spcBef>
                        <a:spcAft>
                          <a:spcPts val="0"/>
                        </a:spcAft>
                        <a:buNone/>
                      </a:pPr>
                      <a:r>
                        <a:rPr b="1" lang="ko" sz="1000">
                          <a:solidFill>
                            <a:srgbClr val="FFFFFF"/>
                          </a:solidFill>
                          <a:latin typeface="Comic Sans MS"/>
                          <a:ea typeface="Comic Sans MS"/>
                          <a:cs typeface="Comic Sans MS"/>
                          <a:sym typeface="Comic Sans MS"/>
                        </a:rPr>
                        <a:t>프로세스명: 쇼핑몰 서비스</a:t>
                      </a:r>
                      <a:endParaRPr sz="1000">
                        <a:solidFill>
                          <a:srgbClr val="FFFFFF"/>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AA84F"/>
                    </a:solidFill>
                  </a:tcPr>
                </a:tc>
                <a:tc hMerge="1"/>
              </a:tr>
              <a:tr h="424575">
                <a:tc>
                  <a:txBody>
                    <a:bodyPr/>
                    <a:lstStyle/>
                    <a:p>
                      <a:pPr indent="0" lvl="0" marL="0" rtl="0" algn="ctr">
                        <a:spcBef>
                          <a:spcPts val="0"/>
                        </a:spcBef>
                        <a:spcAft>
                          <a:spcPts val="0"/>
                        </a:spcAft>
                        <a:buNone/>
                      </a:pPr>
                      <a:r>
                        <a:rPr b="1" lang="ko" sz="1000">
                          <a:solidFill>
                            <a:srgbClr val="FFFFFF"/>
                          </a:solidFill>
                          <a:latin typeface="Comic Sans MS"/>
                          <a:ea typeface="Comic Sans MS"/>
                          <a:cs typeface="Comic Sans MS"/>
                          <a:sym typeface="Comic Sans MS"/>
                        </a:rPr>
                        <a:t>속성 명</a:t>
                      </a:r>
                      <a:endParaRPr b="1" sz="1000">
                        <a:solidFill>
                          <a:srgbClr val="FFFFFF"/>
                        </a:solidFill>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ko" sz="1000">
                          <a:solidFill>
                            <a:srgbClr val="FFFFFF"/>
                          </a:solidFill>
                          <a:latin typeface="Comic Sans MS"/>
                          <a:ea typeface="Comic Sans MS"/>
                          <a:cs typeface="Comic Sans MS"/>
                          <a:sym typeface="Comic Sans MS"/>
                        </a:rPr>
                        <a:t>상세내용</a:t>
                      </a:r>
                      <a:endParaRPr b="1" sz="1000">
                        <a:solidFill>
                          <a:srgbClr val="FFFFFF"/>
                        </a:solidFill>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AA84F"/>
                    </a:solidFill>
                  </a:tcPr>
                </a:tc>
              </a:tr>
              <a:tr h="549950">
                <a:tc>
                  <a:txBody>
                    <a:bodyPr/>
                    <a:lstStyle/>
                    <a:p>
                      <a:pPr indent="0" lvl="0" marL="0" rtl="0" algn="ctr">
                        <a:spcBef>
                          <a:spcPts val="0"/>
                        </a:spcBef>
                        <a:spcAft>
                          <a:spcPts val="0"/>
                        </a:spcAft>
                        <a:buNone/>
                      </a:pPr>
                      <a:r>
                        <a:rPr b="1" lang="ko" sz="900">
                          <a:latin typeface="Arimo"/>
                          <a:ea typeface="Arimo"/>
                          <a:cs typeface="Arimo"/>
                          <a:sym typeface="Arimo"/>
                        </a:rPr>
                        <a:t>수량 늘리기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ko" sz="800">
                          <a:solidFill>
                            <a:schemeClr val="dk1"/>
                          </a:solidFill>
                        </a:rPr>
                        <a:t>+버튼을 누르면 해당 상품의 장바구니 수량이 올라가지만 10개 이상은 선택하지 못하게 AJAX로 구현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665050">
                <a:tc>
                  <a:txBody>
                    <a:bodyPr/>
                    <a:lstStyle/>
                    <a:p>
                      <a:pPr indent="0" lvl="0" marL="0" rtl="0" algn="ctr">
                        <a:spcBef>
                          <a:spcPts val="0"/>
                        </a:spcBef>
                        <a:spcAft>
                          <a:spcPts val="0"/>
                        </a:spcAft>
                        <a:buNone/>
                      </a:pPr>
                      <a:r>
                        <a:rPr b="1" lang="ko" sz="900">
                          <a:latin typeface="Arimo"/>
                          <a:ea typeface="Arimo"/>
                          <a:cs typeface="Arimo"/>
                          <a:sym typeface="Arimo"/>
                        </a:rPr>
                        <a:t>수량 줄이기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ko"/>
                        <a:t>-</a:t>
                      </a:r>
                      <a:r>
                        <a:rPr b="1" lang="ko" sz="800">
                          <a:solidFill>
                            <a:schemeClr val="dk1"/>
                          </a:solidFill>
                        </a:rPr>
                        <a:t>버튼을 누르면 해당 상품의 장바구니 수량이 내려가지만 1개 이하로는 줄이지 못하도록 AJAX로 구현</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716200">
                <a:tc>
                  <a:txBody>
                    <a:bodyPr/>
                    <a:lstStyle/>
                    <a:p>
                      <a:pPr indent="0" lvl="0" marL="0" rtl="0" algn="ctr">
                        <a:spcBef>
                          <a:spcPts val="0"/>
                        </a:spcBef>
                        <a:spcAft>
                          <a:spcPts val="0"/>
                        </a:spcAft>
                        <a:buNone/>
                      </a:pPr>
                      <a:r>
                        <a:rPr b="1" lang="ko" sz="900">
                          <a:latin typeface="Arimo"/>
                          <a:ea typeface="Arimo"/>
                          <a:cs typeface="Arimo"/>
                          <a:sym typeface="Arimo"/>
                        </a:rPr>
                        <a:t>삭제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ko" sz="800">
                          <a:solidFill>
                            <a:schemeClr val="dk1"/>
                          </a:solidFill>
                        </a:rPr>
                        <a:t>이미지 태그의 X버튼을 누르면 확인창을 통해 정말 삭제 할 것인지 물어 본 후 누를경우 자동 삭제됨</a:t>
                      </a:r>
                      <a:endParaRPr b="1" sz="800">
                        <a:solidFill>
                          <a:schemeClr val="dk1"/>
                        </a:solidFill>
                      </a:endParaRPr>
                    </a:p>
                    <a:p>
                      <a:pPr indent="0" lvl="0" marL="0" rtl="0" algn="l">
                        <a:spcBef>
                          <a:spcPts val="0"/>
                        </a:spcBef>
                        <a:spcAft>
                          <a:spcPts val="0"/>
                        </a:spcAft>
                        <a:buNone/>
                      </a:pPr>
                      <a:r>
                        <a:rPr b="1" lang="ko" sz="800">
                          <a:solidFill>
                            <a:schemeClr val="dk1"/>
                          </a:solidFill>
                        </a:rPr>
                        <a:t>AJAX로 구현</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588325">
                <a:tc>
                  <a:txBody>
                    <a:bodyPr/>
                    <a:lstStyle/>
                    <a:p>
                      <a:pPr indent="0" lvl="0" marL="0" rtl="0" algn="ctr">
                        <a:spcBef>
                          <a:spcPts val="0"/>
                        </a:spcBef>
                        <a:spcAft>
                          <a:spcPts val="0"/>
                        </a:spcAft>
                        <a:buNone/>
                      </a:pPr>
                      <a:r>
                        <a:rPr b="1" lang="ko" sz="900">
                          <a:latin typeface="Arimo"/>
                          <a:ea typeface="Arimo"/>
                          <a:cs typeface="Arimo"/>
                          <a:sym typeface="Arimo"/>
                        </a:rPr>
                        <a:t>돌아가기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JavaScript를 통해 history속성을 사용하여 이 전 페이지로 이동 하는 버튼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24575">
                <a:tc>
                  <a:txBody>
                    <a:bodyPr/>
                    <a:lstStyle/>
                    <a:p>
                      <a:pPr indent="0" lvl="0" marL="0" rtl="0" algn="ctr">
                        <a:spcBef>
                          <a:spcPts val="0"/>
                        </a:spcBef>
                        <a:spcAft>
                          <a:spcPts val="0"/>
                        </a:spcAft>
                        <a:buNone/>
                      </a:pPr>
                      <a:r>
                        <a:rPr b="1" lang="ko" sz="900">
                          <a:latin typeface="Arimo"/>
                          <a:ea typeface="Arimo"/>
                          <a:cs typeface="Arimo"/>
                          <a:sym typeface="Arimo"/>
                        </a:rPr>
                        <a:t>새로고침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버튼 타입이며 누를 경우 다시 장바구니 페이지로 이동</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211" name="Google Shape;1211;p137"/>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상품 장바구니 )</a:t>
            </a:r>
            <a:endParaRPr>
              <a:latin typeface="Do Hyeon"/>
              <a:ea typeface="Do Hyeon"/>
              <a:cs typeface="Do Hyeon"/>
              <a:sym typeface="Do Hye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38"/>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217" name="Google Shape;1217;p13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18" name="Google Shape;1218;p138"/>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219" name="Google Shape;1219;p138"/>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20" name="Google Shape;1220;p138"/>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221" name="Google Shape;1221;p138"/>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22" name="Google Shape;1222;p138"/>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223" name="Google Shape;1223;p138"/>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24" name="Google Shape;1224;p138"/>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225" name="Google Shape;1225;p138"/>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26" name="Google Shape;1226;p138"/>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227" name="Google Shape;1227;p138"/>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228" name="Google Shape;1228;p138"/>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객실예약 )</a:t>
            </a:r>
            <a:endParaRPr>
              <a:latin typeface="Do Hyeon"/>
              <a:ea typeface="Do Hyeon"/>
              <a:cs typeface="Do Hyeon"/>
              <a:sym typeface="Do Hyeo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9"/>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234" name="Google Shape;1234;p13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35" name="Google Shape;1235;p139"/>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236" name="Google Shape;1236;p139"/>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37" name="Google Shape;1237;p139"/>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238" name="Google Shape;1238;p139"/>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39" name="Google Shape;1239;p139"/>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240" name="Google Shape;1240;p139"/>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41" name="Google Shape;1241;p139"/>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242" name="Google Shape;1242;p139"/>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43" name="Google Shape;1243;p139"/>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244" name="Google Shape;1244;p139"/>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245" name="Google Shape;1245;p139"/>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객실리스트 )</a:t>
            </a:r>
            <a:endParaRPr>
              <a:latin typeface="Do Hyeon"/>
              <a:ea typeface="Do Hyeon"/>
              <a:cs typeface="Do Hyeon"/>
              <a:sym typeface="Do Hyeon"/>
            </a:endParaRPr>
          </a:p>
        </p:txBody>
      </p:sp>
      <p:pic>
        <p:nvPicPr>
          <p:cNvPr id="1246" name="Google Shape;1246;p139"/>
          <p:cNvPicPr preferRelativeResize="0"/>
          <p:nvPr/>
        </p:nvPicPr>
        <p:blipFill>
          <a:blip r:embed="rId8">
            <a:alphaModFix/>
          </a:blip>
          <a:stretch>
            <a:fillRect/>
          </a:stretch>
        </p:blipFill>
        <p:spPr>
          <a:xfrm>
            <a:off x="360000" y="941025"/>
            <a:ext cx="2870824" cy="3781026"/>
          </a:xfrm>
          <a:prstGeom prst="rect">
            <a:avLst/>
          </a:prstGeom>
          <a:noFill/>
          <a:ln>
            <a:noFill/>
          </a:ln>
        </p:spPr>
      </p:pic>
      <p:sp>
        <p:nvSpPr>
          <p:cNvPr id="1247" name="Google Shape;1247;p139"/>
          <p:cNvSpPr txBox="1"/>
          <p:nvPr/>
        </p:nvSpPr>
        <p:spPr>
          <a:xfrm>
            <a:off x="2617038" y="4362650"/>
            <a:ext cx="604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48" name="Google Shape;1248;p139"/>
          <p:cNvPicPr preferRelativeResize="0"/>
          <p:nvPr/>
        </p:nvPicPr>
        <p:blipFill>
          <a:blip r:embed="rId9">
            <a:alphaModFix/>
          </a:blip>
          <a:stretch>
            <a:fillRect/>
          </a:stretch>
        </p:blipFill>
        <p:spPr>
          <a:xfrm>
            <a:off x="3307400" y="941025"/>
            <a:ext cx="2870824" cy="1860750"/>
          </a:xfrm>
          <a:prstGeom prst="rect">
            <a:avLst/>
          </a:prstGeom>
          <a:noFill/>
          <a:ln>
            <a:noFill/>
          </a:ln>
        </p:spPr>
      </p:pic>
      <p:sp>
        <p:nvSpPr>
          <p:cNvPr id="1249" name="Google Shape;1249;p139"/>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50" name="Google Shape;1250;p139"/>
          <p:cNvPicPr preferRelativeResize="0"/>
          <p:nvPr/>
        </p:nvPicPr>
        <p:blipFill>
          <a:blip r:embed="rId10">
            <a:alphaModFix/>
          </a:blip>
          <a:stretch>
            <a:fillRect/>
          </a:stretch>
        </p:blipFill>
        <p:spPr>
          <a:xfrm>
            <a:off x="3307400" y="2861300"/>
            <a:ext cx="2870825" cy="1860750"/>
          </a:xfrm>
          <a:prstGeom prst="rect">
            <a:avLst/>
          </a:prstGeom>
          <a:noFill/>
          <a:ln>
            <a:noFill/>
          </a:ln>
        </p:spPr>
      </p:pic>
      <p:sp>
        <p:nvSpPr>
          <p:cNvPr id="1251" name="Google Shape;1251;p139"/>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52" name="Google Shape;1252;p139"/>
          <p:cNvPicPr preferRelativeResize="0"/>
          <p:nvPr/>
        </p:nvPicPr>
        <p:blipFill>
          <a:blip r:embed="rId11">
            <a:alphaModFix/>
          </a:blip>
          <a:stretch>
            <a:fillRect/>
          </a:stretch>
        </p:blipFill>
        <p:spPr>
          <a:xfrm>
            <a:off x="6309425" y="941025"/>
            <a:ext cx="2457201" cy="1860750"/>
          </a:xfrm>
          <a:prstGeom prst="rect">
            <a:avLst/>
          </a:prstGeom>
          <a:noFill/>
          <a:ln>
            <a:noFill/>
          </a:ln>
        </p:spPr>
      </p:pic>
      <p:sp>
        <p:nvSpPr>
          <p:cNvPr id="1253" name="Google Shape;1253;p139"/>
          <p:cNvSpPr txBox="1"/>
          <p:nvPr/>
        </p:nvSpPr>
        <p:spPr>
          <a:xfrm>
            <a:off x="8063288" y="2421325"/>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54" name="Google Shape;1254;p139"/>
          <p:cNvPicPr preferRelativeResize="0"/>
          <p:nvPr/>
        </p:nvPicPr>
        <p:blipFill>
          <a:blip r:embed="rId12">
            <a:alphaModFix/>
          </a:blip>
          <a:stretch>
            <a:fillRect/>
          </a:stretch>
        </p:blipFill>
        <p:spPr>
          <a:xfrm>
            <a:off x="6341825" y="2861325"/>
            <a:ext cx="2457201" cy="1860751"/>
          </a:xfrm>
          <a:prstGeom prst="rect">
            <a:avLst/>
          </a:prstGeom>
          <a:noFill/>
          <a:ln>
            <a:noFill/>
          </a:ln>
        </p:spPr>
      </p:pic>
      <p:sp>
        <p:nvSpPr>
          <p:cNvPr id="1255" name="Google Shape;1255;p139"/>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40"/>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261" name="Google Shape;1261;p14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62" name="Google Shape;1262;p140"/>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263" name="Google Shape;1263;p140"/>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64" name="Google Shape;1264;p140"/>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265" name="Google Shape;1265;p140"/>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66" name="Google Shape;1266;p140"/>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267" name="Google Shape;1267;p140"/>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68" name="Google Shape;1268;p140"/>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269" name="Google Shape;1269;p140"/>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70" name="Google Shape;1270;p140"/>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271" name="Google Shape;1271;p140"/>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272" name="Google Shape;1272;p140"/>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청소물품 발주 )</a:t>
            </a:r>
            <a:endParaRPr>
              <a:latin typeface="Do Hyeon"/>
              <a:ea typeface="Do Hyeon"/>
              <a:cs typeface="Do Hyeon"/>
              <a:sym typeface="Do Hyeon"/>
            </a:endParaRPr>
          </a:p>
        </p:txBody>
      </p:sp>
      <p:pic>
        <p:nvPicPr>
          <p:cNvPr id="1273" name="Google Shape;1273;p140"/>
          <p:cNvPicPr preferRelativeResize="0"/>
          <p:nvPr/>
        </p:nvPicPr>
        <p:blipFill>
          <a:blip r:embed="rId8">
            <a:alphaModFix/>
          </a:blip>
          <a:stretch>
            <a:fillRect/>
          </a:stretch>
        </p:blipFill>
        <p:spPr>
          <a:xfrm>
            <a:off x="360000" y="941025"/>
            <a:ext cx="2870824" cy="3781026"/>
          </a:xfrm>
          <a:prstGeom prst="rect">
            <a:avLst/>
          </a:prstGeom>
          <a:noFill/>
          <a:ln>
            <a:noFill/>
          </a:ln>
        </p:spPr>
      </p:pic>
      <p:sp>
        <p:nvSpPr>
          <p:cNvPr id="1274" name="Google Shape;1274;p140"/>
          <p:cNvSpPr txBox="1"/>
          <p:nvPr/>
        </p:nvSpPr>
        <p:spPr>
          <a:xfrm>
            <a:off x="2617038" y="4362650"/>
            <a:ext cx="604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75" name="Google Shape;1275;p140"/>
          <p:cNvPicPr preferRelativeResize="0"/>
          <p:nvPr/>
        </p:nvPicPr>
        <p:blipFill>
          <a:blip r:embed="rId9">
            <a:alphaModFix/>
          </a:blip>
          <a:stretch>
            <a:fillRect/>
          </a:stretch>
        </p:blipFill>
        <p:spPr>
          <a:xfrm>
            <a:off x="3307400" y="941025"/>
            <a:ext cx="2870824" cy="1860750"/>
          </a:xfrm>
          <a:prstGeom prst="rect">
            <a:avLst/>
          </a:prstGeom>
          <a:noFill/>
          <a:ln>
            <a:noFill/>
          </a:ln>
        </p:spPr>
      </p:pic>
      <p:sp>
        <p:nvSpPr>
          <p:cNvPr id="1276" name="Google Shape;1276;p140"/>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77" name="Google Shape;1277;p140"/>
          <p:cNvPicPr preferRelativeResize="0"/>
          <p:nvPr/>
        </p:nvPicPr>
        <p:blipFill>
          <a:blip r:embed="rId10">
            <a:alphaModFix/>
          </a:blip>
          <a:stretch>
            <a:fillRect/>
          </a:stretch>
        </p:blipFill>
        <p:spPr>
          <a:xfrm>
            <a:off x="3307400" y="2861300"/>
            <a:ext cx="2870825" cy="1860750"/>
          </a:xfrm>
          <a:prstGeom prst="rect">
            <a:avLst/>
          </a:prstGeom>
          <a:noFill/>
          <a:ln>
            <a:noFill/>
          </a:ln>
        </p:spPr>
      </p:pic>
      <p:sp>
        <p:nvSpPr>
          <p:cNvPr id="1278" name="Google Shape;1278;p140"/>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79" name="Google Shape;1279;p140"/>
          <p:cNvPicPr preferRelativeResize="0"/>
          <p:nvPr/>
        </p:nvPicPr>
        <p:blipFill>
          <a:blip r:embed="rId11">
            <a:alphaModFix/>
          </a:blip>
          <a:stretch>
            <a:fillRect/>
          </a:stretch>
        </p:blipFill>
        <p:spPr>
          <a:xfrm>
            <a:off x="6309425" y="941025"/>
            <a:ext cx="2457201" cy="1860750"/>
          </a:xfrm>
          <a:prstGeom prst="rect">
            <a:avLst/>
          </a:prstGeom>
          <a:noFill/>
          <a:ln>
            <a:noFill/>
          </a:ln>
        </p:spPr>
      </p:pic>
      <p:sp>
        <p:nvSpPr>
          <p:cNvPr id="1280" name="Google Shape;1280;p140"/>
          <p:cNvSpPr txBox="1"/>
          <p:nvPr/>
        </p:nvSpPr>
        <p:spPr>
          <a:xfrm>
            <a:off x="8063288" y="2421325"/>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81" name="Google Shape;1281;p140"/>
          <p:cNvPicPr preferRelativeResize="0"/>
          <p:nvPr/>
        </p:nvPicPr>
        <p:blipFill>
          <a:blip r:embed="rId12">
            <a:alphaModFix/>
          </a:blip>
          <a:stretch>
            <a:fillRect/>
          </a:stretch>
        </p:blipFill>
        <p:spPr>
          <a:xfrm>
            <a:off x="6341825" y="2861325"/>
            <a:ext cx="2457201" cy="1860751"/>
          </a:xfrm>
          <a:prstGeom prst="rect">
            <a:avLst/>
          </a:prstGeom>
          <a:noFill/>
          <a:ln>
            <a:noFill/>
          </a:ln>
        </p:spPr>
      </p:pic>
      <p:sp>
        <p:nvSpPr>
          <p:cNvPr id="1282" name="Google Shape;1282;p140"/>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283" name="Google Shape;1283;p140"/>
          <p:cNvPicPr preferRelativeResize="0"/>
          <p:nvPr/>
        </p:nvPicPr>
        <p:blipFill rotWithShape="1">
          <a:blip r:embed="rId13">
            <a:alphaModFix/>
          </a:blip>
          <a:srcRect b="0" l="0" r="46152" t="-715"/>
          <a:stretch/>
        </p:blipFill>
        <p:spPr>
          <a:xfrm>
            <a:off x="392525" y="941025"/>
            <a:ext cx="2829022" cy="3781024"/>
          </a:xfrm>
          <a:prstGeom prst="rect">
            <a:avLst/>
          </a:prstGeom>
          <a:noFill/>
          <a:ln>
            <a:noFill/>
          </a:ln>
        </p:spPr>
      </p:pic>
      <p:sp>
        <p:nvSpPr>
          <p:cNvPr id="1284" name="Google Shape;1284;p140"/>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285" name="Google Shape;1285;p140"/>
          <p:cNvPicPr preferRelativeResize="0"/>
          <p:nvPr/>
        </p:nvPicPr>
        <p:blipFill>
          <a:blip r:embed="rId14">
            <a:alphaModFix/>
          </a:blip>
          <a:stretch>
            <a:fillRect/>
          </a:stretch>
        </p:blipFill>
        <p:spPr>
          <a:xfrm>
            <a:off x="3295169" y="941025"/>
            <a:ext cx="2870824" cy="1860749"/>
          </a:xfrm>
          <a:prstGeom prst="rect">
            <a:avLst/>
          </a:prstGeom>
          <a:noFill/>
          <a:ln>
            <a:noFill/>
          </a:ln>
        </p:spPr>
      </p:pic>
      <p:sp>
        <p:nvSpPr>
          <p:cNvPr id="1286" name="Google Shape;1286;p140"/>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287" name="Google Shape;1287;p140"/>
          <p:cNvPicPr preferRelativeResize="0"/>
          <p:nvPr/>
        </p:nvPicPr>
        <p:blipFill>
          <a:blip r:embed="rId15">
            <a:alphaModFix/>
          </a:blip>
          <a:stretch>
            <a:fillRect/>
          </a:stretch>
        </p:blipFill>
        <p:spPr>
          <a:xfrm>
            <a:off x="3295725" y="2861325"/>
            <a:ext cx="2913300" cy="1860749"/>
          </a:xfrm>
          <a:prstGeom prst="rect">
            <a:avLst/>
          </a:prstGeom>
          <a:noFill/>
          <a:ln>
            <a:noFill/>
          </a:ln>
        </p:spPr>
      </p:pic>
      <p:sp>
        <p:nvSpPr>
          <p:cNvPr id="1288" name="Google Shape;1288;p140"/>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289" name="Google Shape;1289;p140"/>
          <p:cNvPicPr preferRelativeResize="0"/>
          <p:nvPr/>
        </p:nvPicPr>
        <p:blipFill>
          <a:blip r:embed="rId16">
            <a:alphaModFix/>
          </a:blip>
          <a:stretch>
            <a:fillRect/>
          </a:stretch>
        </p:blipFill>
        <p:spPr>
          <a:xfrm>
            <a:off x="6309425" y="941025"/>
            <a:ext cx="2457200" cy="1860749"/>
          </a:xfrm>
          <a:prstGeom prst="rect">
            <a:avLst/>
          </a:prstGeom>
          <a:noFill/>
          <a:ln>
            <a:noFill/>
          </a:ln>
        </p:spPr>
      </p:pic>
      <p:sp>
        <p:nvSpPr>
          <p:cNvPr id="1290" name="Google Shape;1290;p140"/>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291" name="Google Shape;1291;p140"/>
          <p:cNvPicPr preferRelativeResize="0"/>
          <p:nvPr/>
        </p:nvPicPr>
        <p:blipFill>
          <a:blip r:embed="rId17">
            <a:alphaModFix/>
          </a:blip>
          <a:stretch>
            <a:fillRect/>
          </a:stretch>
        </p:blipFill>
        <p:spPr>
          <a:xfrm>
            <a:off x="6341825" y="2861325"/>
            <a:ext cx="2457201" cy="1860751"/>
          </a:xfrm>
          <a:prstGeom prst="rect">
            <a:avLst/>
          </a:prstGeom>
          <a:noFill/>
          <a:ln>
            <a:noFill/>
          </a:ln>
        </p:spPr>
      </p:pic>
      <p:sp>
        <p:nvSpPr>
          <p:cNvPr id="1292" name="Google Shape;1292;p140"/>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41"/>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298" name="Google Shape;1298;p14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299" name="Google Shape;1299;p141"/>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300" name="Google Shape;1300;p141"/>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01" name="Google Shape;1301;p141"/>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302" name="Google Shape;1302;p141"/>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03" name="Google Shape;1303;p141"/>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304" name="Google Shape;1304;p141"/>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05" name="Google Shape;1305;p141"/>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306" name="Google Shape;1306;p141"/>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07" name="Google Shape;1307;p141"/>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308" name="Google Shape;1308;p141"/>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309" name="Google Shape;1309;p141"/>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청소예약 )</a:t>
            </a:r>
            <a:endParaRPr>
              <a:latin typeface="Do Hyeon"/>
              <a:ea typeface="Do Hyeon"/>
              <a:cs typeface="Do Hyeon"/>
              <a:sym typeface="Do Hyeon"/>
            </a:endParaRPr>
          </a:p>
        </p:txBody>
      </p:sp>
      <p:pic>
        <p:nvPicPr>
          <p:cNvPr id="1310" name="Google Shape;1310;p141"/>
          <p:cNvPicPr preferRelativeResize="0"/>
          <p:nvPr/>
        </p:nvPicPr>
        <p:blipFill>
          <a:blip r:embed="rId8">
            <a:alphaModFix/>
          </a:blip>
          <a:stretch>
            <a:fillRect/>
          </a:stretch>
        </p:blipFill>
        <p:spPr>
          <a:xfrm>
            <a:off x="360000" y="941025"/>
            <a:ext cx="2870824" cy="3781026"/>
          </a:xfrm>
          <a:prstGeom prst="rect">
            <a:avLst/>
          </a:prstGeom>
          <a:noFill/>
          <a:ln>
            <a:noFill/>
          </a:ln>
        </p:spPr>
      </p:pic>
      <p:sp>
        <p:nvSpPr>
          <p:cNvPr id="1311" name="Google Shape;1311;p141"/>
          <p:cNvSpPr txBox="1"/>
          <p:nvPr/>
        </p:nvSpPr>
        <p:spPr>
          <a:xfrm>
            <a:off x="2617038" y="4362650"/>
            <a:ext cx="604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12" name="Google Shape;1312;p141"/>
          <p:cNvPicPr preferRelativeResize="0"/>
          <p:nvPr/>
        </p:nvPicPr>
        <p:blipFill>
          <a:blip r:embed="rId9">
            <a:alphaModFix/>
          </a:blip>
          <a:stretch>
            <a:fillRect/>
          </a:stretch>
        </p:blipFill>
        <p:spPr>
          <a:xfrm>
            <a:off x="3307400" y="941025"/>
            <a:ext cx="2870824" cy="1860750"/>
          </a:xfrm>
          <a:prstGeom prst="rect">
            <a:avLst/>
          </a:prstGeom>
          <a:noFill/>
          <a:ln>
            <a:noFill/>
          </a:ln>
        </p:spPr>
      </p:pic>
      <p:sp>
        <p:nvSpPr>
          <p:cNvPr id="1313" name="Google Shape;1313;p141"/>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14" name="Google Shape;1314;p141"/>
          <p:cNvPicPr preferRelativeResize="0"/>
          <p:nvPr/>
        </p:nvPicPr>
        <p:blipFill>
          <a:blip r:embed="rId10">
            <a:alphaModFix/>
          </a:blip>
          <a:stretch>
            <a:fillRect/>
          </a:stretch>
        </p:blipFill>
        <p:spPr>
          <a:xfrm>
            <a:off x="3307400" y="2861300"/>
            <a:ext cx="2870825" cy="1860750"/>
          </a:xfrm>
          <a:prstGeom prst="rect">
            <a:avLst/>
          </a:prstGeom>
          <a:noFill/>
          <a:ln>
            <a:noFill/>
          </a:ln>
        </p:spPr>
      </p:pic>
      <p:sp>
        <p:nvSpPr>
          <p:cNvPr id="1315" name="Google Shape;1315;p141"/>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16" name="Google Shape;1316;p141"/>
          <p:cNvPicPr preferRelativeResize="0"/>
          <p:nvPr/>
        </p:nvPicPr>
        <p:blipFill>
          <a:blip r:embed="rId11">
            <a:alphaModFix/>
          </a:blip>
          <a:stretch>
            <a:fillRect/>
          </a:stretch>
        </p:blipFill>
        <p:spPr>
          <a:xfrm>
            <a:off x="6309425" y="941025"/>
            <a:ext cx="2457201" cy="1860750"/>
          </a:xfrm>
          <a:prstGeom prst="rect">
            <a:avLst/>
          </a:prstGeom>
          <a:noFill/>
          <a:ln>
            <a:noFill/>
          </a:ln>
        </p:spPr>
      </p:pic>
      <p:sp>
        <p:nvSpPr>
          <p:cNvPr id="1317" name="Google Shape;1317;p141"/>
          <p:cNvSpPr txBox="1"/>
          <p:nvPr/>
        </p:nvSpPr>
        <p:spPr>
          <a:xfrm>
            <a:off x="8063288" y="2421325"/>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18" name="Google Shape;1318;p141"/>
          <p:cNvPicPr preferRelativeResize="0"/>
          <p:nvPr/>
        </p:nvPicPr>
        <p:blipFill>
          <a:blip r:embed="rId12">
            <a:alphaModFix/>
          </a:blip>
          <a:stretch>
            <a:fillRect/>
          </a:stretch>
        </p:blipFill>
        <p:spPr>
          <a:xfrm>
            <a:off x="6341825" y="2861325"/>
            <a:ext cx="2457201" cy="1860751"/>
          </a:xfrm>
          <a:prstGeom prst="rect">
            <a:avLst/>
          </a:prstGeom>
          <a:noFill/>
          <a:ln>
            <a:noFill/>
          </a:ln>
        </p:spPr>
      </p:pic>
      <p:sp>
        <p:nvSpPr>
          <p:cNvPr id="1319" name="Google Shape;1319;p141"/>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320" name="Google Shape;1320;p141"/>
          <p:cNvPicPr preferRelativeResize="0"/>
          <p:nvPr/>
        </p:nvPicPr>
        <p:blipFill rotWithShape="1">
          <a:blip r:embed="rId13">
            <a:alphaModFix/>
          </a:blip>
          <a:srcRect b="0" l="0" r="46152" t="-715"/>
          <a:stretch/>
        </p:blipFill>
        <p:spPr>
          <a:xfrm>
            <a:off x="392525" y="941025"/>
            <a:ext cx="2829022" cy="3781024"/>
          </a:xfrm>
          <a:prstGeom prst="rect">
            <a:avLst/>
          </a:prstGeom>
          <a:noFill/>
          <a:ln>
            <a:noFill/>
          </a:ln>
        </p:spPr>
      </p:pic>
      <p:sp>
        <p:nvSpPr>
          <p:cNvPr id="1321" name="Google Shape;1321;p141"/>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22" name="Google Shape;1322;p141"/>
          <p:cNvPicPr preferRelativeResize="0"/>
          <p:nvPr/>
        </p:nvPicPr>
        <p:blipFill>
          <a:blip r:embed="rId14">
            <a:alphaModFix/>
          </a:blip>
          <a:stretch>
            <a:fillRect/>
          </a:stretch>
        </p:blipFill>
        <p:spPr>
          <a:xfrm>
            <a:off x="3295169" y="941025"/>
            <a:ext cx="2870824" cy="1860749"/>
          </a:xfrm>
          <a:prstGeom prst="rect">
            <a:avLst/>
          </a:prstGeom>
          <a:noFill/>
          <a:ln>
            <a:noFill/>
          </a:ln>
        </p:spPr>
      </p:pic>
      <p:sp>
        <p:nvSpPr>
          <p:cNvPr id="1323" name="Google Shape;1323;p141"/>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24" name="Google Shape;1324;p141"/>
          <p:cNvPicPr preferRelativeResize="0"/>
          <p:nvPr/>
        </p:nvPicPr>
        <p:blipFill>
          <a:blip r:embed="rId15">
            <a:alphaModFix/>
          </a:blip>
          <a:stretch>
            <a:fillRect/>
          </a:stretch>
        </p:blipFill>
        <p:spPr>
          <a:xfrm>
            <a:off x="3295725" y="2861325"/>
            <a:ext cx="2913300" cy="1860749"/>
          </a:xfrm>
          <a:prstGeom prst="rect">
            <a:avLst/>
          </a:prstGeom>
          <a:noFill/>
          <a:ln>
            <a:noFill/>
          </a:ln>
        </p:spPr>
      </p:pic>
      <p:sp>
        <p:nvSpPr>
          <p:cNvPr id="1325" name="Google Shape;1325;p141"/>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26" name="Google Shape;1326;p141"/>
          <p:cNvPicPr preferRelativeResize="0"/>
          <p:nvPr/>
        </p:nvPicPr>
        <p:blipFill>
          <a:blip r:embed="rId16">
            <a:alphaModFix/>
          </a:blip>
          <a:stretch>
            <a:fillRect/>
          </a:stretch>
        </p:blipFill>
        <p:spPr>
          <a:xfrm>
            <a:off x="6309425" y="941025"/>
            <a:ext cx="2457200" cy="1860749"/>
          </a:xfrm>
          <a:prstGeom prst="rect">
            <a:avLst/>
          </a:prstGeom>
          <a:noFill/>
          <a:ln>
            <a:noFill/>
          </a:ln>
        </p:spPr>
      </p:pic>
      <p:sp>
        <p:nvSpPr>
          <p:cNvPr id="1327" name="Google Shape;1327;p141"/>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28" name="Google Shape;1328;p141"/>
          <p:cNvPicPr preferRelativeResize="0"/>
          <p:nvPr/>
        </p:nvPicPr>
        <p:blipFill>
          <a:blip r:embed="rId17">
            <a:alphaModFix/>
          </a:blip>
          <a:stretch>
            <a:fillRect/>
          </a:stretch>
        </p:blipFill>
        <p:spPr>
          <a:xfrm>
            <a:off x="6341825" y="2861325"/>
            <a:ext cx="2457201" cy="1860751"/>
          </a:xfrm>
          <a:prstGeom prst="rect">
            <a:avLst/>
          </a:prstGeom>
          <a:noFill/>
          <a:ln>
            <a:noFill/>
          </a:ln>
        </p:spPr>
      </p:pic>
      <p:sp>
        <p:nvSpPr>
          <p:cNvPr id="1329" name="Google Shape;1329;p141"/>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330" name="Google Shape;1330;p141"/>
          <p:cNvPicPr preferRelativeResize="0"/>
          <p:nvPr/>
        </p:nvPicPr>
        <p:blipFill>
          <a:blip r:embed="rId18">
            <a:alphaModFix/>
          </a:blip>
          <a:stretch>
            <a:fillRect/>
          </a:stretch>
        </p:blipFill>
        <p:spPr>
          <a:xfrm>
            <a:off x="360000" y="941025"/>
            <a:ext cx="2870824" cy="3781025"/>
          </a:xfrm>
          <a:prstGeom prst="rect">
            <a:avLst/>
          </a:prstGeom>
          <a:noFill/>
          <a:ln>
            <a:noFill/>
          </a:ln>
        </p:spPr>
      </p:pic>
      <p:pic>
        <p:nvPicPr>
          <p:cNvPr id="1331" name="Google Shape;1331;p141"/>
          <p:cNvPicPr preferRelativeResize="0"/>
          <p:nvPr/>
        </p:nvPicPr>
        <p:blipFill>
          <a:blip r:embed="rId19">
            <a:alphaModFix/>
          </a:blip>
          <a:stretch>
            <a:fillRect/>
          </a:stretch>
        </p:blipFill>
        <p:spPr>
          <a:xfrm>
            <a:off x="3307400" y="941025"/>
            <a:ext cx="2870824" cy="1860749"/>
          </a:xfrm>
          <a:prstGeom prst="rect">
            <a:avLst/>
          </a:prstGeom>
          <a:noFill/>
          <a:ln>
            <a:noFill/>
          </a:ln>
        </p:spPr>
      </p:pic>
      <p:pic>
        <p:nvPicPr>
          <p:cNvPr id="1332" name="Google Shape;1332;p141"/>
          <p:cNvPicPr preferRelativeResize="0"/>
          <p:nvPr/>
        </p:nvPicPr>
        <p:blipFill>
          <a:blip r:embed="rId20">
            <a:alphaModFix/>
          </a:blip>
          <a:stretch>
            <a:fillRect/>
          </a:stretch>
        </p:blipFill>
        <p:spPr>
          <a:xfrm>
            <a:off x="3307400" y="2861325"/>
            <a:ext cx="2887700" cy="1860750"/>
          </a:xfrm>
          <a:prstGeom prst="rect">
            <a:avLst/>
          </a:prstGeom>
          <a:noFill/>
          <a:ln>
            <a:noFill/>
          </a:ln>
        </p:spPr>
      </p:pic>
      <p:pic>
        <p:nvPicPr>
          <p:cNvPr id="1333" name="Google Shape;1333;p141"/>
          <p:cNvPicPr preferRelativeResize="0"/>
          <p:nvPr/>
        </p:nvPicPr>
        <p:blipFill>
          <a:blip r:embed="rId21">
            <a:alphaModFix/>
          </a:blip>
          <a:stretch>
            <a:fillRect/>
          </a:stretch>
        </p:blipFill>
        <p:spPr>
          <a:xfrm>
            <a:off x="6326800" y="941025"/>
            <a:ext cx="2457201" cy="1860751"/>
          </a:xfrm>
          <a:prstGeom prst="rect">
            <a:avLst/>
          </a:prstGeom>
          <a:noFill/>
          <a:ln>
            <a:noFill/>
          </a:ln>
        </p:spPr>
      </p:pic>
      <p:pic>
        <p:nvPicPr>
          <p:cNvPr id="1334" name="Google Shape;1334;p141"/>
          <p:cNvPicPr preferRelativeResize="0"/>
          <p:nvPr/>
        </p:nvPicPr>
        <p:blipFill>
          <a:blip r:embed="rId22">
            <a:alphaModFix/>
          </a:blip>
          <a:stretch>
            <a:fillRect/>
          </a:stretch>
        </p:blipFill>
        <p:spPr>
          <a:xfrm>
            <a:off x="6309425" y="2861325"/>
            <a:ext cx="2457199" cy="1860750"/>
          </a:xfrm>
          <a:prstGeom prst="rect">
            <a:avLst/>
          </a:prstGeom>
          <a:noFill/>
          <a:ln>
            <a:noFill/>
          </a:ln>
        </p:spPr>
      </p:pic>
      <p:sp>
        <p:nvSpPr>
          <p:cNvPr id="1335" name="Google Shape;1335;p141"/>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sp>
        <p:nvSpPr>
          <p:cNvPr id="1336" name="Google Shape;1336;p141"/>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sp>
        <p:nvSpPr>
          <p:cNvPr id="1337" name="Google Shape;1337;p141"/>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sp>
        <p:nvSpPr>
          <p:cNvPr id="1338" name="Google Shape;1338;p141"/>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sp>
        <p:nvSpPr>
          <p:cNvPr id="1339" name="Google Shape;1339;p141"/>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42"/>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345" name="Google Shape;1345;p14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346" name="Google Shape;1346;p142"/>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347" name="Google Shape;1347;p142"/>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48" name="Google Shape;1348;p142"/>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349" name="Google Shape;1349;p142"/>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50" name="Google Shape;1350;p142"/>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351" name="Google Shape;1351;p142"/>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52" name="Google Shape;1352;p142"/>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353" name="Google Shape;1353;p142"/>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54" name="Google Shape;1354;p142"/>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355" name="Google Shape;1355;p142"/>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356" name="Google Shape;1356;p142"/>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회원가입 )</a:t>
            </a:r>
            <a:endParaRPr>
              <a:latin typeface="Do Hyeon"/>
              <a:ea typeface="Do Hyeon"/>
              <a:cs typeface="Do Hyeon"/>
              <a:sym typeface="Do Hyeon"/>
            </a:endParaRPr>
          </a:p>
        </p:txBody>
      </p:sp>
      <p:pic>
        <p:nvPicPr>
          <p:cNvPr id="1357" name="Google Shape;1357;p142"/>
          <p:cNvPicPr preferRelativeResize="0"/>
          <p:nvPr/>
        </p:nvPicPr>
        <p:blipFill>
          <a:blip r:embed="rId8">
            <a:alphaModFix/>
          </a:blip>
          <a:stretch>
            <a:fillRect/>
          </a:stretch>
        </p:blipFill>
        <p:spPr>
          <a:xfrm>
            <a:off x="360000" y="941025"/>
            <a:ext cx="2870824" cy="3781026"/>
          </a:xfrm>
          <a:prstGeom prst="rect">
            <a:avLst/>
          </a:prstGeom>
          <a:noFill/>
          <a:ln>
            <a:noFill/>
          </a:ln>
        </p:spPr>
      </p:pic>
      <p:sp>
        <p:nvSpPr>
          <p:cNvPr id="1358" name="Google Shape;1358;p142"/>
          <p:cNvSpPr txBox="1"/>
          <p:nvPr/>
        </p:nvSpPr>
        <p:spPr>
          <a:xfrm>
            <a:off x="2617038" y="4362650"/>
            <a:ext cx="604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59" name="Google Shape;1359;p142"/>
          <p:cNvPicPr preferRelativeResize="0"/>
          <p:nvPr/>
        </p:nvPicPr>
        <p:blipFill>
          <a:blip r:embed="rId9">
            <a:alphaModFix/>
          </a:blip>
          <a:stretch>
            <a:fillRect/>
          </a:stretch>
        </p:blipFill>
        <p:spPr>
          <a:xfrm>
            <a:off x="3307400" y="941025"/>
            <a:ext cx="2870824" cy="1860750"/>
          </a:xfrm>
          <a:prstGeom prst="rect">
            <a:avLst/>
          </a:prstGeom>
          <a:noFill/>
          <a:ln>
            <a:noFill/>
          </a:ln>
        </p:spPr>
      </p:pic>
      <p:sp>
        <p:nvSpPr>
          <p:cNvPr id="1360" name="Google Shape;1360;p142"/>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61" name="Google Shape;1361;p142"/>
          <p:cNvPicPr preferRelativeResize="0"/>
          <p:nvPr/>
        </p:nvPicPr>
        <p:blipFill>
          <a:blip r:embed="rId10">
            <a:alphaModFix/>
          </a:blip>
          <a:stretch>
            <a:fillRect/>
          </a:stretch>
        </p:blipFill>
        <p:spPr>
          <a:xfrm>
            <a:off x="3307400" y="2861300"/>
            <a:ext cx="2870825" cy="1860750"/>
          </a:xfrm>
          <a:prstGeom prst="rect">
            <a:avLst/>
          </a:prstGeom>
          <a:noFill/>
          <a:ln>
            <a:noFill/>
          </a:ln>
        </p:spPr>
      </p:pic>
      <p:sp>
        <p:nvSpPr>
          <p:cNvPr id="1362" name="Google Shape;1362;p142"/>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63" name="Google Shape;1363;p142"/>
          <p:cNvPicPr preferRelativeResize="0"/>
          <p:nvPr/>
        </p:nvPicPr>
        <p:blipFill>
          <a:blip r:embed="rId11">
            <a:alphaModFix/>
          </a:blip>
          <a:stretch>
            <a:fillRect/>
          </a:stretch>
        </p:blipFill>
        <p:spPr>
          <a:xfrm>
            <a:off x="6309425" y="941025"/>
            <a:ext cx="2457201" cy="1860750"/>
          </a:xfrm>
          <a:prstGeom prst="rect">
            <a:avLst/>
          </a:prstGeom>
          <a:noFill/>
          <a:ln>
            <a:noFill/>
          </a:ln>
        </p:spPr>
      </p:pic>
      <p:sp>
        <p:nvSpPr>
          <p:cNvPr id="1364" name="Google Shape;1364;p142"/>
          <p:cNvSpPr txBox="1"/>
          <p:nvPr/>
        </p:nvSpPr>
        <p:spPr>
          <a:xfrm>
            <a:off x="8063288" y="2421325"/>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65" name="Google Shape;1365;p142"/>
          <p:cNvPicPr preferRelativeResize="0"/>
          <p:nvPr/>
        </p:nvPicPr>
        <p:blipFill>
          <a:blip r:embed="rId12">
            <a:alphaModFix/>
          </a:blip>
          <a:stretch>
            <a:fillRect/>
          </a:stretch>
        </p:blipFill>
        <p:spPr>
          <a:xfrm>
            <a:off x="6341825" y="2861325"/>
            <a:ext cx="2457201" cy="1860751"/>
          </a:xfrm>
          <a:prstGeom prst="rect">
            <a:avLst/>
          </a:prstGeom>
          <a:noFill/>
          <a:ln>
            <a:noFill/>
          </a:ln>
        </p:spPr>
      </p:pic>
      <p:sp>
        <p:nvSpPr>
          <p:cNvPr id="1366" name="Google Shape;1366;p142"/>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367" name="Google Shape;1367;p142"/>
          <p:cNvPicPr preferRelativeResize="0"/>
          <p:nvPr/>
        </p:nvPicPr>
        <p:blipFill rotWithShape="1">
          <a:blip r:embed="rId13">
            <a:alphaModFix/>
          </a:blip>
          <a:srcRect b="0" l="0" r="46152" t="-715"/>
          <a:stretch/>
        </p:blipFill>
        <p:spPr>
          <a:xfrm>
            <a:off x="392525" y="941025"/>
            <a:ext cx="2829022" cy="3781024"/>
          </a:xfrm>
          <a:prstGeom prst="rect">
            <a:avLst/>
          </a:prstGeom>
          <a:noFill/>
          <a:ln>
            <a:noFill/>
          </a:ln>
        </p:spPr>
      </p:pic>
      <p:sp>
        <p:nvSpPr>
          <p:cNvPr id="1368" name="Google Shape;1368;p142"/>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369" name="Google Shape;1369;p142"/>
          <p:cNvPicPr preferRelativeResize="0"/>
          <p:nvPr/>
        </p:nvPicPr>
        <p:blipFill>
          <a:blip r:embed="rId14">
            <a:alphaModFix/>
          </a:blip>
          <a:stretch>
            <a:fillRect/>
          </a:stretch>
        </p:blipFill>
        <p:spPr>
          <a:xfrm>
            <a:off x="3295169" y="941025"/>
            <a:ext cx="2870824" cy="1860749"/>
          </a:xfrm>
          <a:prstGeom prst="rect">
            <a:avLst/>
          </a:prstGeom>
          <a:noFill/>
          <a:ln>
            <a:noFill/>
          </a:ln>
        </p:spPr>
      </p:pic>
      <p:sp>
        <p:nvSpPr>
          <p:cNvPr id="1370" name="Google Shape;1370;p142"/>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371" name="Google Shape;1371;p142"/>
          <p:cNvPicPr preferRelativeResize="0"/>
          <p:nvPr/>
        </p:nvPicPr>
        <p:blipFill>
          <a:blip r:embed="rId15">
            <a:alphaModFix/>
          </a:blip>
          <a:stretch>
            <a:fillRect/>
          </a:stretch>
        </p:blipFill>
        <p:spPr>
          <a:xfrm>
            <a:off x="3295725" y="2861325"/>
            <a:ext cx="2913300" cy="1860749"/>
          </a:xfrm>
          <a:prstGeom prst="rect">
            <a:avLst/>
          </a:prstGeom>
          <a:noFill/>
          <a:ln>
            <a:noFill/>
          </a:ln>
        </p:spPr>
      </p:pic>
      <p:sp>
        <p:nvSpPr>
          <p:cNvPr id="1372" name="Google Shape;1372;p142"/>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373" name="Google Shape;1373;p142"/>
          <p:cNvPicPr preferRelativeResize="0"/>
          <p:nvPr/>
        </p:nvPicPr>
        <p:blipFill>
          <a:blip r:embed="rId16">
            <a:alphaModFix/>
          </a:blip>
          <a:stretch>
            <a:fillRect/>
          </a:stretch>
        </p:blipFill>
        <p:spPr>
          <a:xfrm>
            <a:off x="6309425" y="941025"/>
            <a:ext cx="2457200" cy="1860749"/>
          </a:xfrm>
          <a:prstGeom prst="rect">
            <a:avLst/>
          </a:prstGeom>
          <a:noFill/>
          <a:ln>
            <a:noFill/>
          </a:ln>
        </p:spPr>
      </p:pic>
      <p:sp>
        <p:nvSpPr>
          <p:cNvPr id="1374" name="Google Shape;1374;p142"/>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375" name="Google Shape;1375;p142"/>
          <p:cNvPicPr preferRelativeResize="0"/>
          <p:nvPr/>
        </p:nvPicPr>
        <p:blipFill>
          <a:blip r:embed="rId17">
            <a:alphaModFix/>
          </a:blip>
          <a:stretch>
            <a:fillRect/>
          </a:stretch>
        </p:blipFill>
        <p:spPr>
          <a:xfrm>
            <a:off x="6341825" y="2861325"/>
            <a:ext cx="2457201" cy="1860751"/>
          </a:xfrm>
          <a:prstGeom prst="rect">
            <a:avLst/>
          </a:prstGeom>
          <a:noFill/>
          <a:ln>
            <a:noFill/>
          </a:ln>
        </p:spPr>
      </p:pic>
      <p:sp>
        <p:nvSpPr>
          <p:cNvPr id="1376" name="Google Shape;1376;p142"/>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377" name="Google Shape;1377;p142"/>
          <p:cNvPicPr preferRelativeResize="0"/>
          <p:nvPr/>
        </p:nvPicPr>
        <p:blipFill>
          <a:blip r:embed="rId18">
            <a:alphaModFix/>
          </a:blip>
          <a:stretch>
            <a:fillRect/>
          </a:stretch>
        </p:blipFill>
        <p:spPr>
          <a:xfrm>
            <a:off x="360000" y="941025"/>
            <a:ext cx="2870824" cy="3781025"/>
          </a:xfrm>
          <a:prstGeom prst="rect">
            <a:avLst/>
          </a:prstGeom>
          <a:noFill/>
          <a:ln>
            <a:noFill/>
          </a:ln>
        </p:spPr>
      </p:pic>
      <p:pic>
        <p:nvPicPr>
          <p:cNvPr id="1378" name="Google Shape;1378;p142"/>
          <p:cNvPicPr preferRelativeResize="0"/>
          <p:nvPr/>
        </p:nvPicPr>
        <p:blipFill>
          <a:blip r:embed="rId19">
            <a:alphaModFix/>
          </a:blip>
          <a:stretch>
            <a:fillRect/>
          </a:stretch>
        </p:blipFill>
        <p:spPr>
          <a:xfrm>
            <a:off x="3307400" y="941025"/>
            <a:ext cx="2870824" cy="1860749"/>
          </a:xfrm>
          <a:prstGeom prst="rect">
            <a:avLst/>
          </a:prstGeom>
          <a:noFill/>
          <a:ln>
            <a:noFill/>
          </a:ln>
        </p:spPr>
      </p:pic>
      <p:pic>
        <p:nvPicPr>
          <p:cNvPr id="1379" name="Google Shape;1379;p142"/>
          <p:cNvPicPr preferRelativeResize="0"/>
          <p:nvPr/>
        </p:nvPicPr>
        <p:blipFill>
          <a:blip r:embed="rId20">
            <a:alphaModFix/>
          </a:blip>
          <a:stretch>
            <a:fillRect/>
          </a:stretch>
        </p:blipFill>
        <p:spPr>
          <a:xfrm>
            <a:off x="3307400" y="2861325"/>
            <a:ext cx="2887700" cy="1860750"/>
          </a:xfrm>
          <a:prstGeom prst="rect">
            <a:avLst/>
          </a:prstGeom>
          <a:noFill/>
          <a:ln>
            <a:noFill/>
          </a:ln>
        </p:spPr>
      </p:pic>
      <p:pic>
        <p:nvPicPr>
          <p:cNvPr id="1380" name="Google Shape;1380;p142"/>
          <p:cNvPicPr preferRelativeResize="0"/>
          <p:nvPr/>
        </p:nvPicPr>
        <p:blipFill>
          <a:blip r:embed="rId21">
            <a:alphaModFix/>
          </a:blip>
          <a:stretch>
            <a:fillRect/>
          </a:stretch>
        </p:blipFill>
        <p:spPr>
          <a:xfrm>
            <a:off x="6326800" y="941025"/>
            <a:ext cx="2457201" cy="1860751"/>
          </a:xfrm>
          <a:prstGeom prst="rect">
            <a:avLst/>
          </a:prstGeom>
          <a:noFill/>
          <a:ln>
            <a:noFill/>
          </a:ln>
        </p:spPr>
      </p:pic>
      <p:pic>
        <p:nvPicPr>
          <p:cNvPr id="1381" name="Google Shape;1381;p142"/>
          <p:cNvPicPr preferRelativeResize="0"/>
          <p:nvPr/>
        </p:nvPicPr>
        <p:blipFill>
          <a:blip r:embed="rId22">
            <a:alphaModFix/>
          </a:blip>
          <a:stretch>
            <a:fillRect/>
          </a:stretch>
        </p:blipFill>
        <p:spPr>
          <a:xfrm>
            <a:off x="6309425" y="2861325"/>
            <a:ext cx="2457199" cy="1860750"/>
          </a:xfrm>
          <a:prstGeom prst="rect">
            <a:avLst/>
          </a:prstGeom>
          <a:noFill/>
          <a:ln>
            <a:noFill/>
          </a:ln>
        </p:spPr>
      </p:pic>
      <p:sp>
        <p:nvSpPr>
          <p:cNvPr id="1382" name="Google Shape;1382;p142"/>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sp>
        <p:nvSpPr>
          <p:cNvPr id="1383" name="Google Shape;1383;p142"/>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sp>
        <p:nvSpPr>
          <p:cNvPr id="1384" name="Google Shape;1384;p142"/>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sp>
        <p:nvSpPr>
          <p:cNvPr id="1385" name="Google Shape;1385;p142"/>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sp>
        <p:nvSpPr>
          <p:cNvPr id="1386" name="Google Shape;1386;p142"/>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387" name="Google Shape;1387;p142"/>
          <p:cNvPicPr preferRelativeResize="0"/>
          <p:nvPr/>
        </p:nvPicPr>
        <p:blipFill>
          <a:blip r:embed="rId23">
            <a:alphaModFix/>
          </a:blip>
          <a:stretch>
            <a:fillRect/>
          </a:stretch>
        </p:blipFill>
        <p:spPr>
          <a:xfrm>
            <a:off x="350725" y="941025"/>
            <a:ext cx="2870826" cy="3781025"/>
          </a:xfrm>
          <a:prstGeom prst="rect">
            <a:avLst/>
          </a:prstGeom>
          <a:noFill/>
          <a:ln>
            <a:noFill/>
          </a:ln>
        </p:spPr>
      </p:pic>
      <p:pic>
        <p:nvPicPr>
          <p:cNvPr id="1388" name="Google Shape;1388;p142"/>
          <p:cNvPicPr preferRelativeResize="0"/>
          <p:nvPr/>
        </p:nvPicPr>
        <p:blipFill rotWithShape="1">
          <a:blip r:embed="rId24">
            <a:alphaModFix/>
          </a:blip>
          <a:srcRect b="24167" l="0" r="0" t="0"/>
          <a:stretch/>
        </p:blipFill>
        <p:spPr>
          <a:xfrm>
            <a:off x="3295898" y="946700"/>
            <a:ext cx="2913300" cy="1860750"/>
          </a:xfrm>
          <a:prstGeom prst="rect">
            <a:avLst/>
          </a:prstGeom>
          <a:noFill/>
          <a:ln>
            <a:noFill/>
          </a:ln>
        </p:spPr>
      </p:pic>
      <p:pic>
        <p:nvPicPr>
          <p:cNvPr id="1389" name="Google Shape;1389;p142"/>
          <p:cNvPicPr preferRelativeResize="0"/>
          <p:nvPr/>
        </p:nvPicPr>
        <p:blipFill>
          <a:blip r:embed="rId25">
            <a:alphaModFix/>
          </a:blip>
          <a:stretch>
            <a:fillRect/>
          </a:stretch>
        </p:blipFill>
        <p:spPr>
          <a:xfrm>
            <a:off x="6305979" y="2861325"/>
            <a:ext cx="2501025" cy="1860751"/>
          </a:xfrm>
          <a:prstGeom prst="rect">
            <a:avLst/>
          </a:prstGeom>
          <a:noFill/>
          <a:ln>
            <a:noFill/>
          </a:ln>
        </p:spPr>
      </p:pic>
      <p:pic>
        <p:nvPicPr>
          <p:cNvPr id="1390" name="Google Shape;1390;p142"/>
          <p:cNvPicPr preferRelativeResize="0"/>
          <p:nvPr/>
        </p:nvPicPr>
        <p:blipFill>
          <a:blip r:embed="rId26">
            <a:alphaModFix/>
          </a:blip>
          <a:stretch>
            <a:fillRect/>
          </a:stretch>
        </p:blipFill>
        <p:spPr>
          <a:xfrm>
            <a:off x="6309425" y="946700"/>
            <a:ext cx="2457200" cy="1874550"/>
          </a:xfrm>
          <a:prstGeom prst="rect">
            <a:avLst/>
          </a:prstGeom>
          <a:noFill/>
          <a:ln>
            <a:noFill/>
          </a:ln>
        </p:spPr>
      </p:pic>
      <p:pic>
        <p:nvPicPr>
          <p:cNvPr id="1391" name="Google Shape;1391;p142"/>
          <p:cNvPicPr preferRelativeResize="0"/>
          <p:nvPr/>
        </p:nvPicPr>
        <p:blipFill>
          <a:blip r:embed="rId27">
            <a:alphaModFix/>
          </a:blip>
          <a:stretch>
            <a:fillRect/>
          </a:stretch>
        </p:blipFill>
        <p:spPr>
          <a:xfrm>
            <a:off x="3290525" y="2861300"/>
            <a:ext cx="2913300" cy="1874549"/>
          </a:xfrm>
          <a:prstGeom prst="rect">
            <a:avLst/>
          </a:prstGeom>
          <a:noFill/>
          <a:ln>
            <a:noFill/>
          </a:ln>
        </p:spPr>
      </p:pic>
      <p:sp>
        <p:nvSpPr>
          <p:cNvPr id="1392" name="Google Shape;1392;p142"/>
          <p:cNvSpPr txBox="1"/>
          <p:nvPr/>
        </p:nvSpPr>
        <p:spPr>
          <a:xfrm>
            <a:off x="5118400" y="2419825"/>
            <a:ext cx="12291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controller</a:t>
            </a:r>
            <a:endParaRPr sz="1800"/>
          </a:p>
        </p:txBody>
      </p:sp>
      <p:sp>
        <p:nvSpPr>
          <p:cNvPr id="1393" name="Google Shape;1393;p142"/>
          <p:cNvSpPr txBox="1"/>
          <p:nvPr/>
        </p:nvSpPr>
        <p:spPr>
          <a:xfrm>
            <a:off x="7787275" y="2861325"/>
            <a:ext cx="9708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mapper</a:t>
            </a:r>
            <a:endParaRPr sz="1800"/>
          </a:p>
        </p:txBody>
      </p:sp>
      <p:sp>
        <p:nvSpPr>
          <p:cNvPr id="1394" name="Google Shape;1394;p142"/>
          <p:cNvSpPr txBox="1"/>
          <p:nvPr/>
        </p:nvSpPr>
        <p:spPr>
          <a:xfrm>
            <a:off x="7778725" y="2383650"/>
            <a:ext cx="9879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Service</a:t>
            </a:r>
            <a:endParaRPr sz="1800"/>
          </a:p>
        </p:txBody>
      </p:sp>
      <p:sp>
        <p:nvSpPr>
          <p:cNvPr id="1395" name="Google Shape;1395;p142"/>
          <p:cNvSpPr txBox="1"/>
          <p:nvPr/>
        </p:nvSpPr>
        <p:spPr>
          <a:xfrm>
            <a:off x="4983063" y="2731929"/>
            <a:ext cx="12291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repository</a:t>
            </a:r>
            <a:endParaRPr sz="1800"/>
          </a:p>
        </p:txBody>
      </p:sp>
      <p:sp>
        <p:nvSpPr>
          <p:cNvPr id="1396" name="Google Shape;1396;p142"/>
          <p:cNvSpPr txBox="1"/>
          <p:nvPr/>
        </p:nvSpPr>
        <p:spPr>
          <a:xfrm>
            <a:off x="2457475" y="4361150"/>
            <a:ext cx="741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View</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43"/>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14. 소스코드 </a:t>
            </a:r>
            <a:endParaRPr sz="2400">
              <a:latin typeface="Do Hyeon"/>
              <a:ea typeface="Do Hyeon"/>
              <a:cs typeface="Do Hyeon"/>
              <a:sym typeface="Do Hyeon"/>
            </a:endParaRPr>
          </a:p>
        </p:txBody>
      </p:sp>
      <p:sp>
        <p:nvSpPr>
          <p:cNvPr id="1402" name="Google Shape;1402;p14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403" name="Google Shape;1403;p143"/>
          <p:cNvPicPr preferRelativeResize="0"/>
          <p:nvPr/>
        </p:nvPicPr>
        <p:blipFill>
          <a:blip r:embed="rId3">
            <a:alphaModFix/>
          </a:blip>
          <a:stretch>
            <a:fillRect/>
          </a:stretch>
        </p:blipFill>
        <p:spPr>
          <a:xfrm>
            <a:off x="360000" y="921176"/>
            <a:ext cx="2870826" cy="3800876"/>
          </a:xfrm>
          <a:prstGeom prst="rect">
            <a:avLst/>
          </a:prstGeom>
          <a:noFill/>
          <a:ln>
            <a:noFill/>
          </a:ln>
        </p:spPr>
      </p:pic>
      <p:sp>
        <p:nvSpPr>
          <p:cNvPr id="1404" name="Google Shape;1404;p143"/>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405" name="Google Shape;1405;p143"/>
          <p:cNvPicPr preferRelativeResize="0"/>
          <p:nvPr/>
        </p:nvPicPr>
        <p:blipFill>
          <a:blip r:embed="rId4">
            <a:alphaModFix/>
          </a:blip>
          <a:stretch>
            <a:fillRect/>
          </a:stretch>
        </p:blipFill>
        <p:spPr>
          <a:xfrm>
            <a:off x="3307400" y="941025"/>
            <a:ext cx="2870826" cy="1860750"/>
          </a:xfrm>
          <a:prstGeom prst="rect">
            <a:avLst/>
          </a:prstGeom>
          <a:noFill/>
          <a:ln>
            <a:noFill/>
          </a:ln>
        </p:spPr>
      </p:pic>
      <p:sp>
        <p:nvSpPr>
          <p:cNvPr id="1406" name="Google Shape;1406;p143"/>
          <p:cNvSpPr txBox="1"/>
          <p:nvPr/>
        </p:nvSpPr>
        <p:spPr>
          <a:xfrm>
            <a:off x="5261450" y="2505593"/>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407" name="Google Shape;1407;p143"/>
          <p:cNvPicPr preferRelativeResize="0"/>
          <p:nvPr/>
        </p:nvPicPr>
        <p:blipFill>
          <a:blip r:embed="rId5">
            <a:alphaModFix/>
          </a:blip>
          <a:stretch>
            <a:fillRect/>
          </a:stretch>
        </p:blipFill>
        <p:spPr>
          <a:xfrm>
            <a:off x="3290525" y="2861300"/>
            <a:ext cx="2887700" cy="1860750"/>
          </a:xfrm>
          <a:prstGeom prst="rect">
            <a:avLst/>
          </a:prstGeom>
          <a:noFill/>
          <a:ln>
            <a:noFill/>
          </a:ln>
        </p:spPr>
      </p:pic>
      <p:sp>
        <p:nvSpPr>
          <p:cNvPr id="1408" name="Google Shape;1408;p143"/>
          <p:cNvSpPr txBox="1"/>
          <p:nvPr/>
        </p:nvSpPr>
        <p:spPr>
          <a:xfrm>
            <a:off x="5120950" y="2861316"/>
            <a:ext cx="1103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409" name="Google Shape;1409;p143"/>
          <p:cNvPicPr preferRelativeResize="0"/>
          <p:nvPr/>
        </p:nvPicPr>
        <p:blipFill>
          <a:blip r:embed="rId6">
            <a:alphaModFix/>
          </a:blip>
          <a:stretch>
            <a:fillRect/>
          </a:stretch>
        </p:blipFill>
        <p:spPr>
          <a:xfrm>
            <a:off x="6309425" y="941025"/>
            <a:ext cx="2457197" cy="1860750"/>
          </a:xfrm>
          <a:prstGeom prst="rect">
            <a:avLst/>
          </a:prstGeom>
          <a:noFill/>
          <a:ln>
            <a:noFill/>
          </a:ln>
        </p:spPr>
      </p:pic>
      <p:sp>
        <p:nvSpPr>
          <p:cNvPr id="1410" name="Google Shape;1410;p143"/>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411" name="Google Shape;1411;p143"/>
          <p:cNvPicPr preferRelativeResize="0"/>
          <p:nvPr/>
        </p:nvPicPr>
        <p:blipFill rotWithShape="1">
          <a:blip r:embed="rId7">
            <a:alphaModFix/>
          </a:blip>
          <a:srcRect b="0" l="-5530" r="5529" t="0"/>
          <a:stretch/>
        </p:blipFill>
        <p:spPr>
          <a:xfrm>
            <a:off x="6178225" y="2861300"/>
            <a:ext cx="2605776" cy="1860750"/>
          </a:xfrm>
          <a:prstGeom prst="rect">
            <a:avLst/>
          </a:prstGeom>
          <a:noFill/>
          <a:ln>
            <a:noFill/>
          </a:ln>
        </p:spPr>
      </p:pic>
      <p:sp>
        <p:nvSpPr>
          <p:cNvPr id="1412" name="Google Shape;1412;p143"/>
          <p:cNvSpPr txBox="1"/>
          <p:nvPr/>
        </p:nvSpPr>
        <p:spPr>
          <a:xfrm>
            <a:off x="7964406" y="2861331"/>
            <a:ext cx="819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sp>
        <p:nvSpPr>
          <p:cNvPr id="1413" name="Google Shape;1413;p143"/>
          <p:cNvSpPr txBox="1"/>
          <p:nvPr/>
        </p:nvSpPr>
        <p:spPr>
          <a:xfrm>
            <a:off x="2094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장바구니 )</a:t>
            </a:r>
            <a:endParaRPr>
              <a:latin typeface="Do Hyeon"/>
              <a:ea typeface="Do Hyeon"/>
              <a:cs typeface="Do Hyeon"/>
              <a:sym typeface="Do Hyeon"/>
            </a:endParaRPr>
          </a:p>
        </p:txBody>
      </p:sp>
      <p:pic>
        <p:nvPicPr>
          <p:cNvPr id="1414" name="Google Shape;1414;p143"/>
          <p:cNvPicPr preferRelativeResize="0"/>
          <p:nvPr/>
        </p:nvPicPr>
        <p:blipFill>
          <a:blip r:embed="rId8">
            <a:alphaModFix/>
          </a:blip>
          <a:stretch>
            <a:fillRect/>
          </a:stretch>
        </p:blipFill>
        <p:spPr>
          <a:xfrm>
            <a:off x="360000" y="941025"/>
            <a:ext cx="2870824" cy="3781026"/>
          </a:xfrm>
          <a:prstGeom prst="rect">
            <a:avLst/>
          </a:prstGeom>
          <a:noFill/>
          <a:ln>
            <a:noFill/>
          </a:ln>
        </p:spPr>
      </p:pic>
      <p:sp>
        <p:nvSpPr>
          <p:cNvPr id="1415" name="Google Shape;1415;p143"/>
          <p:cNvSpPr txBox="1"/>
          <p:nvPr/>
        </p:nvSpPr>
        <p:spPr>
          <a:xfrm>
            <a:off x="2617038" y="4362650"/>
            <a:ext cx="6045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416" name="Google Shape;1416;p143"/>
          <p:cNvPicPr preferRelativeResize="0"/>
          <p:nvPr/>
        </p:nvPicPr>
        <p:blipFill>
          <a:blip r:embed="rId9">
            <a:alphaModFix/>
          </a:blip>
          <a:stretch>
            <a:fillRect/>
          </a:stretch>
        </p:blipFill>
        <p:spPr>
          <a:xfrm>
            <a:off x="3307400" y="941025"/>
            <a:ext cx="2870824" cy="1860750"/>
          </a:xfrm>
          <a:prstGeom prst="rect">
            <a:avLst/>
          </a:prstGeom>
          <a:noFill/>
          <a:ln>
            <a:noFill/>
          </a:ln>
        </p:spPr>
      </p:pic>
      <p:sp>
        <p:nvSpPr>
          <p:cNvPr id="1417" name="Google Shape;1417;p143"/>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418" name="Google Shape;1418;p143"/>
          <p:cNvPicPr preferRelativeResize="0"/>
          <p:nvPr/>
        </p:nvPicPr>
        <p:blipFill>
          <a:blip r:embed="rId10">
            <a:alphaModFix/>
          </a:blip>
          <a:stretch>
            <a:fillRect/>
          </a:stretch>
        </p:blipFill>
        <p:spPr>
          <a:xfrm>
            <a:off x="3307400" y="2861300"/>
            <a:ext cx="2870825" cy="1860750"/>
          </a:xfrm>
          <a:prstGeom prst="rect">
            <a:avLst/>
          </a:prstGeom>
          <a:noFill/>
          <a:ln>
            <a:noFill/>
          </a:ln>
        </p:spPr>
      </p:pic>
      <p:sp>
        <p:nvSpPr>
          <p:cNvPr id="1419" name="Google Shape;1419;p143"/>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420" name="Google Shape;1420;p143"/>
          <p:cNvPicPr preferRelativeResize="0"/>
          <p:nvPr/>
        </p:nvPicPr>
        <p:blipFill>
          <a:blip r:embed="rId11">
            <a:alphaModFix/>
          </a:blip>
          <a:stretch>
            <a:fillRect/>
          </a:stretch>
        </p:blipFill>
        <p:spPr>
          <a:xfrm>
            <a:off x="6309425" y="941025"/>
            <a:ext cx="2457201" cy="1860750"/>
          </a:xfrm>
          <a:prstGeom prst="rect">
            <a:avLst/>
          </a:prstGeom>
          <a:noFill/>
          <a:ln>
            <a:noFill/>
          </a:ln>
        </p:spPr>
      </p:pic>
      <p:sp>
        <p:nvSpPr>
          <p:cNvPr id="1421" name="Google Shape;1421;p143"/>
          <p:cNvSpPr txBox="1"/>
          <p:nvPr/>
        </p:nvSpPr>
        <p:spPr>
          <a:xfrm>
            <a:off x="8063288" y="2421325"/>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422" name="Google Shape;1422;p143"/>
          <p:cNvPicPr preferRelativeResize="0"/>
          <p:nvPr/>
        </p:nvPicPr>
        <p:blipFill>
          <a:blip r:embed="rId12">
            <a:alphaModFix/>
          </a:blip>
          <a:stretch>
            <a:fillRect/>
          </a:stretch>
        </p:blipFill>
        <p:spPr>
          <a:xfrm>
            <a:off x="6341825" y="2861325"/>
            <a:ext cx="2457201" cy="1860751"/>
          </a:xfrm>
          <a:prstGeom prst="rect">
            <a:avLst/>
          </a:prstGeom>
          <a:noFill/>
          <a:ln>
            <a:noFill/>
          </a:ln>
        </p:spPr>
      </p:pic>
      <p:sp>
        <p:nvSpPr>
          <p:cNvPr id="1423" name="Google Shape;1423;p143"/>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424" name="Google Shape;1424;p143"/>
          <p:cNvPicPr preferRelativeResize="0"/>
          <p:nvPr/>
        </p:nvPicPr>
        <p:blipFill rotWithShape="1">
          <a:blip r:embed="rId13">
            <a:alphaModFix/>
          </a:blip>
          <a:srcRect b="0" l="0" r="46152" t="-715"/>
          <a:stretch/>
        </p:blipFill>
        <p:spPr>
          <a:xfrm>
            <a:off x="392525" y="941025"/>
            <a:ext cx="2829022" cy="3781024"/>
          </a:xfrm>
          <a:prstGeom prst="rect">
            <a:avLst/>
          </a:prstGeom>
          <a:noFill/>
          <a:ln>
            <a:noFill/>
          </a:ln>
        </p:spPr>
      </p:pic>
      <p:sp>
        <p:nvSpPr>
          <p:cNvPr id="1425" name="Google Shape;1425;p143"/>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pic>
        <p:nvPicPr>
          <p:cNvPr id="1426" name="Google Shape;1426;p143"/>
          <p:cNvPicPr preferRelativeResize="0"/>
          <p:nvPr/>
        </p:nvPicPr>
        <p:blipFill>
          <a:blip r:embed="rId14">
            <a:alphaModFix/>
          </a:blip>
          <a:stretch>
            <a:fillRect/>
          </a:stretch>
        </p:blipFill>
        <p:spPr>
          <a:xfrm>
            <a:off x="3295169" y="941025"/>
            <a:ext cx="2870824" cy="1860749"/>
          </a:xfrm>
          <a:prstGeom prst="rect">
            <a:avLst/>
          </a:prstGeom>
          <a:noFill/>
          <a:ln>
            <a:noFill/>
          </a:ln>
        </p:spPr>
      </p:pic>
      <p:sp>
        <p:nvSpPr>
          <p:cNvPr id="1427" name="Google Shape;1427;p143"/>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pic>
        <p:nvPicPr>
          <p:cNvPr id="1428" name="Google Shape;1428;p143"/>
          <p:cNvPicPr preferRelativeResize="0"/>
          <p:nvPr/>
        </p:nvPicPr>
        <p:blipFill>
          <a:blip r:embed="rId15">
            <a:alphaModFix/>
          </a:blip>
          <a:stretch>
            <a:fillRect/>
          </a:stretch>
        </p:blipFill>
        <p:spPr>
          <a:xfrm>
            <a:off x="3295725" y="2861325"/>
            <a:ext cx="2913300" cy="1860749"/>
          </a:xfrm>
          <a:prstGeom prst="rect">
            <a:avLst/>
          </a:prstGeom>
          <a:noFill/>
          <a:ln>
            <a:noFill/>
          </a:ln>
        </p:spPr>
      </p:pic>
      <p:sp>
        <p:nvSpPr>
          <p:cNvPr id="1429" name="Google Shape;1429;p143"/>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pic>
        <p:nvPicPr>
          <p:cNvPr id="1430" name="Google Shape;1430;p143"/>
          <p:cNvPicPr preferRelativeResize="0"/>
          <p:nvPr/>
        </p:nvPicPr>
        <p:blipFill>
          <a:blip r:embed="rId16">
            <a:alphaModFix/>
          </a:blip>
          <a:stretch>
            <a:fillRect/>
          </a:stretch>
        </p:blipFill>
        <p:spPr>
          <a:xfrm>
            <a:off x="6309425" y="941025"/>
            <a:ext cx="2457200" cy="1860749"/>
          </a:xfrm>
          <a:prstGeom prst="rect">
            <a:avLst/>
          </a:prstGeom>
          <a:noFill/>
          <a:ln>
            <a:noFill/>
          </a:ln>
        </p:spPr>
      </p:pic>
      <p:sp>
        <p:nvSpPr>
          <p:cNvPr id="1431" name="Google Shape;1431;p143"/>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pic>
        <p:nvPicPr>
          <p:cNvPr id="1432" name="Google Shape;1432;p143"/>
          <p:cNvPicPr preferRelativeResize="0"/>
          <p:nvPr/>
        </p:nvPicPr>
        <p:blipFill>
          <a:blip r:embed="rId17">
            <a:alphaModFix/>
          </a:blip>
          <a:stretch>
            <a:fillRect/>
          </a:stretch>
        </p:blipFill>
        <p:spPr>
          <a:xfrm>
            <a:off x="6341825" y="2861325"/>
            <a:ext cx="2457201" cy="1860751"/>
          </a:xfrm>
          <a:prstGeom prst="rect">
            <a:avLst/>
          </a:prstGeom>
          <a:noFill/>
          <a:ln>
            <a:noFill/>
          </a:ln>
        </p:spPr>
      </p:pic>
      <p:sp>
        <p:nvSpPr>
          <p:cNvPr id="1433" name="Google Shape;1433;p143"/>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434" name="Google Shape;1434;p143"/>
          <p:cNvPicPr preferRelativeResize="0"/>
          <p:nvPr/>
        </p:nvPicPr>
        <p:blipFill>
          <a:blip r:embed="rId18">
            <a:alphaModFix/>
          </a:blip>
          <a:stretch>
            <a:fillRect/>
          </a:stretch>
        </p:blipFill>
        <p:spPr>
          <a:xfrm>
            <a:off x="360000" y="941025"/>
            <a:ext cx="2870824" cy="3781025"/>
          </a:xfrm>
          <a:prstGeom prst="rect">
            <a:avLst/>
          </a:prstGeom>
          <a:noFill/>
          <a:ln>
            <a:noFill/>
          </a:ln>
        </p:spPr>
      </p:pic>
      <p:pic>
        <p:nvPicPr>
          <p:cNvPr id="1435" name="Google Shape;1435;p143"/>
          <p:cNvPicPr preferRelativeResize="0"/>
          <p:nvPr/>
        </p:nvPicPr>
        <p:blipFill>
          <a:blip r:embed="rId19">
            <a:alphaModFix/>
          </a:blip>
          <a:stretch>
            <a:fillRect/>
          </a:stretch>
        </p:blipFill>
        <p:spPr>
          <a:xfrm>
            <a:off x="3307400" y="941025"/>
            <a:ext cx="2870824" cy="1860749"/>
          </a:xfrm>
          <a:prstGeom prst="rect">
            <a:avLst/>
          </a:prstGeom>
          <a:noFill/>
          <a:ln>
            <a:noFill/>
          </a:ln>
        </p:spPr>
      </p:pic>
      <p:pic>
        <p:nvPicPr>
          <p:cNvPr id="1436" name="Google Shape;1436;p143"/>
          <p:cNvPicPr preferRelativeResize="0"/>
          <p:nvPr/>
        </p:nvPicPr>
        <p:blipFill>
          <a:blip r:embed="rId20">
            <a:alphaModFix/>
          </a:blip>
          <a:stretch>
            <a:fillRect/>
          </a:stretch>
        </p:blipFill>
        <p:spPr>
          <a:xfrm>
            <a:off x="3307400" y="2861325"/>
            <a:ext cx="2887700" cy="1860750"/>
          </a:xfrm>
          <a:prstGeom prst="rect">
            <a:avLst/>
          </a:prstGeom>
          <a:noFill/>
          <a:ln>
            <a:noFill/>
          </a:ln>
        </p:spPr>
      </p:pic>
      <p:pic>
        <p:nvPicPr>
          <p:cNvPr id="1437" name="Google Shape;1437;p143"/>
          <p:cNvPicPr preferRelativeResize="0"/>
          <p:nvPr/>
        </p:nvPicPr>
        <p:blipFill>
          <a:blip r:embed="rId21">
            <a:alphaModFix/>
          </a:blip>
          <a:stretch>
            <a:fillRect/>
          </a:stretch>
        </p:blipFill>
        <p:spPr>
          <a:xfrm>
            <a:off x="6326800" y="941025"/>
            <a:ext cx="2457201" cy="1860751"/>
          </a:xfrm>
          <a:prstGeom prst="rect">
            <a:avLst/>
          </a:prstGeom>
          <a:noFill/>
          <a:ln>
            <a:noFill/>
          </a:ln>
        </p:spPr>
      </p:pic>
      <p:pic>
        <p:nvPicPr>
          <p:cNvPr id="1438" name="Google Shape;1438;p143"/>
          <p:cNvPicPr preferRelativeResize="0"/>
          <p:nvPr/>
        </p:nvPicPr>
        <p:blipFill>
          <a:blip r:embed="rId22">
            <a:alphaModFix/>
          </a:blip>
          <a:stretch>
            <a:fillRect/>
          </a:stretch>
        </p:blipFill>
        <p:spPr>
          <a:xfrm>
            <a:off x="6309425" y="2861325"/>
            <a:ext cx="2457199" cy="1860750"/>
          </a:xfrm>
          <a:prstGeom prst="rect">
            <a:avLst/>
          </a:prstGeom>
          <a:noFill/>
          <a:ln>
            <a:noFill/>
          </a:ln>
        </p:spPr>
      </p:pic>
      <p:sp>
        <p:nvSpPr>
          <p:cNvPr id="1439" name="Google Shape;1439;p143"/>
          <p:cNvSpPr txBox="1"/>
          <p:nvPr/>
        </p:nvSpPr>
        <p:spPr>
          <a:xfrm>
            <a:off x="2558424" y="4292316"/>
            <a:ext cx="60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View</a:t>
            </a:r>
            <a:endParaRPr>
              <a:solidFill>
                <a:srgbClr val="FFFFFF"/>
              </a:solidFill>
            </a:endParaRPr>
          </a:p>
        </p:txBody>
      </p:sp>
      <p:sp>
        <p:nvSpPr>
          <p:cNvPr id="1440" name="Google Shape;1440;p143"/>
          <p:cNvSpPr txBox="1"/>
          <p:nvPr/>
        </p:nvSpPr>
        <p:spPr>
          <a:xfrm>
            <a:off x="5243863" y="2421325"/>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Controller</a:t>
            </a:r>
            <a:endParaRPr>
              <a:solidFill>
                <a:srgbClr val="FFFFFF"/>
              </a:solidFill>
            </a:endParaRPr>
          </a:p>
        </p:txBody>
      </p:sp>
      <p:sp>
        <p:nvSpPr>
          <p:cNvPr id="1441" name="Google Shape;1441;p143"/>
          <p:cNvSpPr txBox="1"/>
          <p:nvPr/>
        </p:nvSpPr>
        <p:spPr>
          <a:xfrm>
            <a:off x="5179563" y="2793350"/>
            <a:ext cx="11034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Repository</a:t>
            </a:r>
            <a:endParaRPr>
              <a:solidFill>
                <a:srgbClr val="FFFFFF"/>
              </a:solidFill>
            </a:endParaRPr>
          </a:p>
        </p:txBody>
      </p:sp>
      <p:sp>
        <p:nvSpPr>
          <p:cNvPr id="1442" name="Google Shape;1442;p143"/>
          <p:cNvSpPr txBox="1"/>
          <p:nvPr/>
        </p:nvSpPr>
        <p:spPr>
          <a:xfrm>
            <a:off x="8079572" y="2446854"/>
            <a:ext cx="8514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Service</a:t>
            </a:r>
            <a:endParaRPr>
              <a:solidFill>
                <a:srgbClr val="FFFFFF"/>
              </a:solidFill>
            </a:endParaRPr>
          </a:p>
        </p:txBody>
      </p:sp>
      <p:sp>
        <p:nvSpPr>
          <p:cNvPr id="1443" name="Google Shape;1443;p143"/>
          <p:cNvSpPr txBox="1"/>
          <p:nvPr/>
        </p:nvSpPr>
        <p:spPr>
          <a:xfrm>
            <a:off x="8040588" y="2785113"/>
            <a:ext cx="81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FFFFFF"/>
                </a:solidFill>
              </a:rPr>
              <a:t>Mapper</a:t>
            </a:r>
            <a:endParaRPr>
              <a:solidFill>
                <a:srgbClr val="FFFFFF"/>
              </a:solidFill>
            </a:endParaRPr>
          </a:p>
        </p:txBody>
      </p:sp>
      <p:pic>
        <p:nvPicPr>
          <p:cNvPr id="1444" name="Google Shape;1444;p143"/>
          <p:cNvPicPr preferRelativeResize="0"/>
          <p:nvPr/>
        </p:nvPicPr>
        <p:blipFill>
          <a:blip r:embed="rId23">
            <a:alphaModFix/>
          </a:blip>
          <a:stretch>
            <a:fillRect/>
          </a:stretch>
        </p:blipFill>
        <p:spPr>
          <a:xfrm>
            <a:off x="350725" y="941025"/>
            <a:ext cx="2870826" cy="3781025"/>
          </a:xfrm>
          <a:prstGeom prst="rect">
            <a:avLst/>
          </a:prstGeom>
          <a:noFill/>
          <a:ln>
            <a:noFill/>
          </a:ln>
        </p:spPr>
      </p:pic>
      <p:pic>
        <p:nvPicPr>
          <p:cNvPr id="1445" name="Google Shape;1445;p143"/>
          <p:cNvPicPr preferRelativeResize="0"/>
          <p:nvPr/>
        </p:nvPicPr>
        <p:blipFill rotWithShape="1">
          <a:blip r:embed="rId24">
            <a:alphaModFix/>
          </a:blip>
          <a:srcRect b="24167" l="0" r="0" t="0"/>
          <a:stretch/>
        </p:blipFill>
        <p:spPr>
          <a:xfrm>
            <a:off x="3295898" y="946700"/>
            <a:ext cx="2913300" cy="1860750"/>
          </a:xfrm>
          <a:prstGeom prst="rect">
            <a:avLst/>
          </a:prstGeom>
          <a:noFill/>
          <a:ln>
            <a:noFill/>
          </a:ln>
        </p:spPr>
      </p:pic>
      <p:pic>
        <p:nvPicPr>
          <p:cNvPr id="1446" name="Google Shape;1446;p143"/>
          <p:cNvPicPr preferRelativeResize="0"/>
          <p:nvPr/>
        </p:nvPicPr>
        <p:blipFill>
          <a:blip r:embed="rId25">
            <a:alphaModFix/>
          </a:blip>
          <a:stretch>
            <a:fillRect/>
          </a:stretch>
        </p:blipFill>
        <p:spPr>
          <a:xfrm>
            <a:off x="6305979" y="2861325"/>
            <a:ext cx="2501025" cy="1860751"/>
          </a:xfrm>
          <a:prstGeom prst="rect">
            <a:avLst/>
          </a:prstGeom>
          <a:noFill/>
          <a:ln>
            <a:noFill/>
          </a:ln>
        </p:spPr>
      </p:pic>
      <p:pic>
        <p:nvPicPr>
          <p:cNvPr id="1447" name="Google Shape;1447;p143"/>
          <p:cNvPicPr preferRelativeResize="0"/>
          <p:nvPr/>
        </p:nvPicPr>
        <p:blipFill>
          <a:blip r:embed="rId26">
            <a:alphaModFix/>
          </a:blip>
          <a:stretch>
            <a:fillRect/>
          </a:stretch>
        </p:blipFill>
        <p:spPr>
          <a:xfrm>
            <a:off x="6309425" y="946700"/>
            <a:ext cx="2457200" cy="1874550"/>
          </a:xfrm>
          <a:prstGeom prst="rect">
            <a:avLst/>
          </a:prstGeom>
          <a:noFill/>
          <a:ln>
            <a:noFill/>
          </a:ln>
        </p:spPr>
      </p:pic>
      <p:pic>
        <p:nvPicPr>
          <p:cNvPr id="1448" name="Google Shape;1448;p143"/>
          <p:cNvPicPr preferRelativeResize="0"/>
          <p:nvPr/>
        </p:nvPicPr>
        <p:blipFill>
          <a:blip r:embed="rId27">
            <a:alphaModFix/>
          </a:blip>
          <a:stretch>
            <a:fillRect/>
          </a:stretch>
        </p:blipFill>
        <p:spPr>
          <a:xfrm>
            <a:off x="3290525" y="2861300"/>
            <a:ext cx="2913300" cy="1874549"/>
          </a:xfrm>
          <a:prstGeom prst="rect">
            <a:avLst/>
          </a:prstGeom>
          <a:noFill/>
          <a:ln>
            <a:noFill/>
          </a:ln>
        </p:spPr>
      </p:pic>
      <p:sp>
        <p:nvSpPr>
          <p:cNvPr id="1449" name="Google Shape;1449;p143"/>
          <p:cNvSpPr txBox="1"/>
          <p:nvPr/>
        </p:nvSpPr>
        <p:spPr>
          <a:xfrm>
            <a:off x="5118400" y="2419825"/>
            <a:ext cx="12291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controller</a:t>
            </a:r>
            <a:endParaRPr sz="1800"/>
          </a:p>
        </p:txBody>
      </p:sp>
      <p:sp>
        <p:nvSpPr>
          <p:cNvPr id="1450" name="Google Shape;1450;p143"/>
          <p:cNvSpPr txBox="1"/>
          <p:nvPr/>
        </p:nvSpPr>
        <p:spPr>
          <a:xfrm>
            <a:off x="7787275" y="2861325"/>
            <a:ext cx="9708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mapper</a:t>
            </a:r>
            <a:endParaRPr sz="1800"/>
          </a:p>
        </p:txBody>
      </p:sp>
      <p:sp>
        <p:nvSpPr>
          <p:cNvPr id="1451" name="Google Shape;1451;p143"/>
          <p:cNvSpPr txBox="1"/>
          <p:nvPr/>
        </p:nvSpPr>
        <p:spPr>
          <a:xfrm>
            <a:off x="7778725" y="2383650"/>
            <a:ext cx="9879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Service</a:t>
            </a:r>
            <a:endParaRPr sz="1800"/>
          </a:p>
        </p:txBody>
      </p:sp>
      <p:sp>
        <p:nvSpPr>
          <p:cNvPr id="1452" name="Google Shape;1452;p143"/>
          <p:cNvSpPr txBox="1"/>
          <p:nvPr/>
        </p:nvSpPr>
        <p:spPr>
          <a:xfrm>
            <a:off x="4983063" y="2731929"/>
            <a:ext cx="12291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repository</a:t>
            </a:r>
            <a:endParaRPr sz="1800"/>
          </a:p>
        </p:txBody>
      </p:sp>
      <p:sp>
        <p:nvSpPr>
          <p:cNvPr id="1453" name="Google Shape;1453;p143"/>
          <p:cNvSpPr txBox="1"/>
          <p:nvPr/>
        </p:nvSpPr>
        <p:spPr>
          <a:xfrm>
            <a:off x="2457475" y="4361150"/>
            <a:ext cx="741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View</a:t>
            </a:r>
            <a:endParaRPr sz="1800"/>
          </a:p>
        </p:txBody>
      </p:sp>
      <p:pic>
        <p:nvPicPr>
          <p:cNvPr id="1454" name="Google Shape;1454;p143"/>
          <p:cNvPicPr preferRelativeResize="0"/>
          <p:nvPr/>
        </p:nvPicPr>
        <p:blipFill>
          <a:blip r:embed="rId28">
            <a:alphaModFix/>
          </a:blip>
          <a:stretch>
            <a:fillRect/>
          </a:stretch>
        </p:blipFill>
        <p:spPr>
          <a:xfrm>
            <a:off x="369525" y="929525"/>
            <a:ext cx="2829026" cy="3800875"/>
          </a:xfrm>
          <a:prstGeom prst="rect">
            <a:avLst/>
          </a:prstGeom>
          <a:noFill/>
          <a:ln>
            <a:noFill/>
          </a:ln>
        </p:spPr>
      </p:pic>
      <p:pic>
        <p:nvPicPr>
          <p:cNvPr id="1455" name="Google Shape;1455;p143"/>
          <p:cNvPicPr preferRelativeResize="0"/>
          <p:nvPr/>
        </p:nvPicPr>
        <p:blipFill>
          <a:blip r:embed="rId29">
            <a:alphaModFix/>
          </a:blip>
          <a:stretch>
            <a:fillRect/>
          </a:stretch>
        </p:blipFill>
        <p:spPr>
          <a:xfrm>
            <a:off x="3321325" y="946700"/>
            <a:ext cx="2887700" cy="1860750"/>
          </a:xfrm>
          <a:prstGeom prst="rect">
            <a:avLst/>
          </a:prstGeom>
          <a:noFill/>
          <a:ln>
            <a:noFill/>
          </a:ln>
        </p:spPr>
      </p:pic>
      <p:pic>
        <p:nvPicPr>
          <p:cNvPr id="1456" name="Google Shape;1456;p143"/>
          <p:cNvPicPr preferRelativeResize="0"/>
          <p:nvPr/>
        </p:nvPicPr>
        <p:blipFill>
          <a:blip r:embed="rId30">
            <a:alphaModFix/>
          </a:blip>
          <a:stretch>
            <a:fillRect/>
          </a:stretch>
        </p:blipFill>
        <p:spPr>
          <a:xfrm>
            <a:off x="6316225" y="946700"/>
            <a:ext cx="2457200" cy="1785225"/>
          </a:xfrm>
          <a:prstGeom prst="rect">
            <a:avLst/>
          </a:prstGeom>
          <a:noFill/>
          <a:ln>
            <a:noFill/>
          </a:ln>
        </p:spPr>
      </p:pic>
      <p:pic>
        <p:nvPicPr>
          <p:cNvPr id="1457" name="Google Shape;1457;p143"/>
          <p:cNvPicPr preferRelativeResize="0"/>
          <p:nvPr/>
        </p:nvPicPr>
        <p:blipFill>
          <a:blip r:embed="rId31">
            <a:alphaModFix/>
          </a:blip>
          <a:stretch>
            <a:fillRect/>
          </a:stretch>
        </p:blipFill>
        <p:spPr>
          <a:xfrm>
            <a:off x="6347500" y="2890750"/>
            <a:ext cx="2410575" cy="1860750"/>
          </a:xfrm>
          <a:prstGeom prst="rect">
            <a:avLst/>
          </a:prstGeom>
          <a:noFill/>
          <a:ln>
            <a:noFill/>
          </a:ln>
        </p:spPr>
      </p:pic>
      <p:sp>
        <p:nvSpPr>
          <p:cNvPr id="1458" name="Google Shape;1458;p143"/>
          <p:cNvSpPr txBox="1"/>
          <p:nvPr/>
        </p:nvSpPr>
        <p:spPr>
          <a:xfrm>
            <a:off x="5118400" y="2419825"/>
            <a:ext cx="12291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controller</a:t>
            </a:r>
            <a:endParaRPr sz="1800"/>
          </a:p>
        </p:txBody>
      </p:sp>
      <p:sp>
        <p:nvSpPr>
          <p:cNvPr id="1459" name="Google Shape;1459;p143"/>
          <p:cNvSpPr txBox="1"/>
          <p:nvPr/>
        </p:nvSpPr>
        <p:spPr>
          <a:xfrm>
            <a:off x="7787275" y="2861325"/>
            <a:ext cx="9708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mapper</a:t>
            </a:r>
            <a:endParaRPr sz="1800"/>
          </a:p>
        </p:txBody>
      </p:sp>
      <p:sp>
        <p:nvSpPr>
          <p:cNvPr id="1460" name="Google Shape;1460;p143"/>
          <p:cNvSpPr txBox="1"/>
          <p:nvPr/>
        </p:nvSpPr>
        <p:spPr>
          <a:xfrm>
            <a:off x="7778725" y="2383650"/>
            <a:ext cx="9879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Service</a:t>
            </a:r>
            <a:endParaRPr sz="1800"/>
          </a:p>
        </p:txBody>
      </p:sp>
      <p:sp>
        <p:nvSpPr>
          <p:cNvPr id="1461" name="Google Shape;1461;p143"/>
          <p:cNvSpPr txBox="1"/>
          <p:nvPr/>
        </p:nvSpPr>
        <p:spPr>
          <a:xfrm>
            <a:off x="2457475" y="4361150"/>
            <a:ext cx="741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t>View</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31" name="Google Shape;231;p36"/>
          <p:cNvSpPr txBox="1"/>
          <p:nvPr/>
        </p:nvSpPr>
        <p:spPr>
          <a:xfrm>
            <a:off x="359992" y="719996"/>
            <a:ext cx="39810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당사에서는 회원들의 구매 정보를 이용하여 정기배송 서비스 2회가 남은 상품들에 대해 알림 서비스를 제공하여 추가 구매로 이어지게 한다.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정기배송 서비스를 이용한 횟수에 따라 고객의 등급이 나누어 지는데, 10회 미만 회원의 경우 브론즈, 30회 이상 이용 고객은 실버, 50회 이상 이용 고객은 골드, 100회 이상 이용한 고객은 플래티넘으로 승급된다. 회원들은 각 등급에 따라 상이한 당사 혜택을 누릴 수 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회원이 상품을 구매하면 결제 수단과 상관없이 1,000원 단위로 1포인트씩 적립되는 나혼산 포인트 제도는 1,000포인트 이상부터 당사에서 현금처럼 사용 가능하다.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44"/>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15. 일정표 </a:t>
            </a:r>
            <a:endParaRPr sz="2400">
              <a:latin typeface="Do Hyeon"/>
              <a:ea typeface="Do Hyeon"/>
              <a:cs typeface="Do Hyeon"/>
              <a:sym typeface="Do Hyeon"/>
            </a:endParaRPr>
          </a:p>
        </p:txBody>
      </p:sp>
      <p:sp>
        <p:nvSpPr>
          <p:cNvPr id="1467" name="Google Shape;1467;p14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468" name="Google Shape;1468;p144"/>
          <p:cNvPicPr preferRelativeResize="0"/>
          <p:nvPr/>
        </p:nvPicPr>
        <p:blipFill rotWithShape="1">
          <a:blip r:embed="rId3">
            <a:alphaModFix/>
          </a:blip>
          <a:srcRect b="0" l="0" r="0" t="0"/>
          <a:stretch/>
        </p:blipFill>
        <p:spPr>
          <a:xfrm>
            <a:off x="360000" y="923875"/>
            <a:ext cx="8424002" cy="3798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45"/>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16. 사용된 프로그램</a:t>
            </a:r>
            <a:endParaRPr sz="2400">
              <a:latin typeface="Do Hyeon"/>
              <a:ea typeface="Do Hyeon"/>
              <a:cs typeface="Do Hyeon"/>
              <a:sym typeface="Do Hyeon"/>
            </a:endParaRPr>
          </a:p>
        </p:txBody>
      </p:sp>
      <p:sp>
        <p:nvSpPr>
          <p:cNvPr id="1474" name="Google Shape;1474;p14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1475" name="Google Shape;1475;p145"/>
          <p:cNvPicPr preferRelativeResize="0"/>
          <p:nvPr/>
        </p:nvPicPr>
        <p:blipFill>
          <a:blip r:embed="rId3">
            <a:alphaModFix/>
          </a:blip>
          <a:stretch>
            <a:fillRect/>
          </a:stretch>
        </p:blipFill>
        <p:spPr>
          <a:xfrm>
            <a:off x="6106325" y="3025199"/>
            <a:ext cx="2116731" cy="373200"/>
          </a:xfrm>
          <a:prstGeom prst="rect">
            <a:avLst/>
          </a:prstGeom>
          <a:noFill/>
          <a:ln>
            <a:noFill/>
          </a:ln>
        </p:spPr>
      </p:pic>
      <p:pic>
        <p:nvPicPr>
          <p:cNvPr id="1476" name="Google Shape;1476;p145"/>
          <p:cNvPicPr preferRelativeResize="0"/>
          <p:nvPr/>
        </p:nvPicPr>
        <p:blipFill>
          <a:blip r:embed="rId4">
            <a:alphaModFix/>
          </a:blip>
          <a:stretch>
            <a:fillRect/>
          </a:stretch>
        </p:blipFill>
        <p:spPr>
          <a:xfrm>
            <a:off x="800736" y="2532250"/>
            <a:ext cx="1915325" cy="563650"/>
          </a:xfrm>
          <a:prstGeom prst="rect">
            <a:avLst/>
          </a:prstGeom>
          <a:noFill/>
          <a:ln>
            <a:noFill/>
          </a:ln>
        </p:spPr>
      </p:pic>
      <p:pic>
        <p:nvPicPr>
          <p:cNvPr id="1477" name="Google Shape;1477;p145"/>
          <p:cNvPicPr preferRelativeResize="0"/>
          <p:nvPr/>
        </p:nvPicPr>
        <p:blipFill>
          <a:blip r:embed="rId5">
            <a:alphaModFix/>
          </a:blip>
          <a:stretch>
            <a:fillRect/>
          </a:stretch>
        </p:blipFill>
        <p:spPr>
          <a:xfrm>
            <a:off x="3466650" y="1271382"/>
            <a:ext cx="808475" cy="1331618"/>
          </a:xfrm>
          <a:prstGeom prst="rect">
            <a:avLst/>
          </a:prstGeom>
          <a:noFill/>
          <a:ln>
            <a:noFill/>
          </a:ln>
        </p:spPr>
      </p:pic>
      <p:pic>
        <p:nvPicPr>
          <p:cNvPr id="1478" name="Google Shape;1478;p145"/>
          <p:cNvPicPr preferRelativeResize="0"/>
          <p:nvPr/>
        </p:nvPicPr>
        <p:blipFill>
          <a:blip r:embed="rId6">
            <a:alphaModFix/>
          </a:blip>
          <a:stretch>
            <a:fillRect/>
          </a:stretch>
        </p:blipFill>
        <p:spPr>
          <a:xfrm>
            <a:off x="1059100" y="1415625"/>
            <a:ext cx="1131100" cy="1043125"/>
          </a:xfrm>
          <a:prstGeom prst="rect">
            <a:avLst/>
          </a:prstGeom>
          <a:noFill/>
          <a:ln>
            <a:noFill/>
          </a:ln>
        </p:spPr>
      </p:pic>
      <p:pic>
        <p:nvPicPr>
          <p:cNvPr id="1479" name="Google Shape;1479;p145"/>
          <p:cNvPicPr preferRelativeResize="0"/>
          <p:nvPr/>
        </p:nvPicPr>
        <p:blipFill>
          <a:blip r:embed="rId7">
            <a:alphaModFix/>
          </a:blip>
          <a:stretch>
            <a:fillRect/>
          </a:stretch>
        </p:blipFill>
        <p:spPr>
          <a:xfrm>
            <a:off x="5551575" y="953980"/>
            <a:ext cx="2217575" cy="668883"/>
          </a:xfrm>
          <a:prstGeom prst="rect">
            <a:avLst/>
          </a:prstGeom>
          <a:noFill/>
          <a:ln>
            <a:noFill/>
          </a:ln>
        </p:spPr>
      </p:pic>
      <p:pic>
        <p:nvPicPr>
          <p:cNvPr id="1480" name="Google Shape;1480;p145"/>
          <p:cNvPicPr preferRelativeResize="0"/>
          <p:nvPr/>
        </p:nvPicPr>
        <p:blipFill>
          <a:blip r:embed="rId8">
            <a:alphaModFix/>
          </a:blip>
          <a:stretch>
            <a:fillRect/>
          </a:stretch>
        </p:blipFill>
        <p:spPr>
          <a:xfrm>
            <a:off x="1338812" y="3412000"/>
            <a:ext cx="988421" cy="1173750"/>
          </a:xfrm>
          <a:prstGeom prst="rect">
            <a:avLst/>
          </a:prstGeom>
          <a:noFill/>
          <a:ln>
            <a:noFill/>
          </a:ln>
        </p:spPr>
      </p:pic>
      <p:pic>
        <p:nvPicPr>
          <p:cNvPr id="1481" name="Google Shape;1481;p145"/>
          <p:cNvPicPr preferRelativeResize="0"/>
          <p:nvPr/>
        </p:nvPicPr>
        <p:blipFill>
          <a:blip r:embed="rId9">
            <a:alphaModFix/>
          </a:blip>
          <a:stretch>
            <a:fillRect/>
          </a:stretch>
        </p:blipFill>
        <p:spPr>
          <a:xfrm>
            <a:off x="5307075" y="3434525"/>
            <a:ext cx="1033149" cy="1128700"/>
          </a:xfrm>
          <a:prstGeom prst="rect">
            <a:avLst/>
          </a:prstGeom>
          <a:noFill/>
          <a:ln>
            <a:noFill/>
          </a:ln>
        </p:spPr>
      </p:pic>
      <p:pic>
        <p:nvPicPr>
          <p:cNvPr id="1482" name="Google Shape;1482;p145"/>
          <p:cNvPicPr preferRelativeResize="0"/>
          <p:nvPr/>
        </p:nvPicPr>
        <p:blipFill>
          <a:blip r:embed="rId10">
            <a:alphaModFix/>
          </a:blip>
          <a:stretch>
            <a:fillRect/>
          </a:stretch>
        </p:blipFill>
        <p:spPr>
          <a:xfrm>
            <a:off x="2892901" y="2898746"/>
            <a:ext cx="2217575" cy="626105"/>
          </a:xfrm>
          <a:prstGeom prst="rect">
            <a:avLst/>
          </a:prstGeom>
          <a:noFill/>
          <a:ln>
            <a:noFill/>
          </a:ln>
        </p:spPr>
      </p:pic>
      <p:pic>
        <p:nvPicPr>
          <p:cNvPr id="1483" name="Google Shape;1483;p145"/>
          <p:cNvPicPr preferRelativeResize="0"/>
          <p:nvPr/>
        </p:nvPicPr>
        <p:blipFill>
          <a:blip r:embed="rId11">
            <a:alphaModFix/>
          </a:blip>
          <a:stretch>
            <a:fillRect/>
          </a:stretch>
        </p:blipFill>
        <p:spPr>
          <a:xfrm>
            <a:off x="2940950" y="3739025"/>
            <a:ext cx="1859864" cy="846725"/>
          </a:xfrm>
          <a:prstGeom prst="rect">
            <a:avLst/>
          </a:prstGeom>
          <a:noFill/>
          <a:ln>
            <a:noFill/>
          </a:ln>
        </p:spPr>
      </p:pic>
      <p:pic>
        <p:nvPicPr>
          <p:cNvPr id="1484" name="Google Shape;1484;p145"/>
          <p:cNvPicPr preferRelativeResize="0"/>
          <p:nvPr/>
        </p:nvPicPr>
        <p:blipFill>
          <a:blip r:embed="rId12">
            <a:alphaModFix/>
          </a:blip>
          <a:stretch>
            <a:fillRect/>
          </a:stretch>
        </p:blipFill>
        <p:spPr>
          <a:xfrm>
            <a:off x="4904675" y="1802487"/>
            <a:ext cx="2680182" cy="10431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46"/>
          <p:cNvSpPr txBox="1"/>
          <p:nvPr/>
        </p:nvSpPr>
        <p:spPr>
          <a:xfrm>
            <a:off x="360000" y="175200"/>
            <a:ext cx="40170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17. 조직도/WBS</a:t>
            </a:r>
            <a:endParaRPr sz="2400">
              <a:latin typeface="Do Hyeon"/>
              <a:ea typeface="Do Hyeon"/>
              <a:cs typeface="Do Hyeon"/>
              <a:sym typeface="Do Hyeon"/>
            </a:endParaRPr>
          </a:p>
        </p:txBody>
      </p:sp>
      <p:sp>
        <p:nvSpPr>
          <p:cNvPr id="1490" name="Google Shape;1490;p14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1491" name="Google Shape;1491;p146"/>
          <p:cNvSpPr/>
          <p:nvPr/>
        </p:nvSpPr>
        <p:spPr>
          <a:xfrm>
            <a:off x="3950584" y="923875"/>
            <a:ext cx="11391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Hon Life</a:t>
            </a:r>
            <a:endParaRPr/>
          </a:p>
        </p:txBody>
      </p:sp>
      <p:sp>
        <p:nvSpPr>
          <p:cNvPr id="1492" name="Google Shape;1492;p146"/>
          <p:cNvSpPr txBox="1"/>
          <p:nvPr/>
        </p:nvSpPr>
        <p:spPr>
          <a:xfrm>
            <a:off x="395820" y="2352288"/>
            <a:ext cx="1527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6"/>
          <p:cNvSpPr/>
          <p:nvPr/>
        </p:nvSpPr>
        <p:spPr>
          <a:xfrm>
            <a:off x="6955366" y="1873497"/>
            <a:ext cx="11391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이고은</a:t>
            </a:r>
            <a:endParaRPr/>
          </a:p>
        </p:txBody>
      </p:sp>
      <p:sp>
        <p:nvSpPr>
          <p:cNvPr id="1494" name="Google Shape;1494;p146"/>
          <p:cNvSpPr/>
          <p:nvPr/>
        </p:nvSpPr>
        <p:spPr>
          <a:xfrm>
            <a:off x="3950572" y="1873497"/>
            <a:ext cx="11391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노영찬</a:t>
            </a:r>
            <a:endParaRPr/>
          </a:p>
        </p:txBody>
      </p:sp>
      <p:sp>
        <p:nvSpPr>
          <p:cNvPr id="1495" name="Google Shape;1495;p146"/>
          <p:cNvSpPr/>
          <p:nvPr/>
        </p:nvSpPr>
        <p:spPr>
          <a:xfrm>
            <a:off x="1023682" y="1873497"/>
            <a:ext cx="11391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강승민</a:t>
            </a:r>
            <a:endParaRPr/>
          </a:p>
        </p:txBody>
      </p:sp>
      <p:sp>
        <p:nvSpPr>
          <p:cNvPr id="1496" name="Google Shape;1496;p146"/>
          <p:cNvSpPr/>
          <p:nvPr/>
        </p:nvSpPr>
        <p:spPr>
          <a:xfrm>
            <a:off x="6705561" y="2498781"/>
            <a:ext cx="16389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쇼핑몰 프로세스</a:t>
            </a:r>
            <a:endParaRPr/>
          </a:p>
        </p:txBody>
      </p:sp>
      <p:sp>
        <p:nvSpPr>
          <p:cNvPr id="1497" name="Google Shape;1497;p146"/>
          <p:cNvSpPr/>
          <p:nvPr/>
        </p:nvSpPr>
        <p:spPr>
          <a:xfrm>
            <a:off x="3756398" y="2498781"/>
            <a:ext cx="15276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홈케어 프로세스</a:t>
            </a:r>
            <a:endParaRPr/>
          </a:p>
        </p:txBody>
      </p:sp>
      <p:sp>
        <p:nvSpPr>
          <p:cNvPr id="1498" name="Google Shape;1498;p146"/>
          <p:cNvSpPr/>
          <p:nvPr/>
        </p:nvSpPr>
        <p:spPr>
          <a:xfrm>
            <a:off x="664206" y="2498781"/>
            <a:ext cx="1863000" cy="32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단기 임대 프로세스</a:t>
            </a:r>
            <a:endParaRPr/>
          </a:p>
        </p:txBody>
      </p:sp>
      <p:sp>
        <p:nvSpPr>
          <p:cNvPr id="1499" name="Google Shape;1499;p146"/>
          <p:cNvSpPr/>
          <p:nvPr/>
        </p:nvSpPr>
        <p:spPr>
          <a:xfrm>
            <a:off x="360000" y="3124075"/>
            <a:ext cx="2466600" cy="159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t>객실관리</a:t>
            </a:r>
            <a:endParaRPr b="1" sz="500"/>
          </a:p>
          <a:p>
            <a:pPr indent="0" lvl="0" marL="0" rtl="0" algn="ctr">
              <a:spcBef>
                <a:spcPts val="0"/>
              </a:spcBef>
              <a:spcAft>
                <a:spcPts val="0"/>
              </a:spcAft>
              <a:buNone/>
            </a:pPr>
            <a:r>
              <a:rPr lang="ko"/>
              <a:t>- 객실 등록,객실 예약</a:t>
            </a:r>
            <a:endParaRPr/>
          </a:p>
          <a:p>
            <a:pPr indent="0" lvl="0" marL="0" rtl="0" algn="ctr">
              <a:spcBef>
                <a:spcPts val="0"/>
              </a:spcBef>
              <a:spcAft>
                <a:spcPts val="0"/>
              </a:spcAft>
              <a:buNone/>
            </a:pPr>
            <a:r>
              <a:t/>
            </a:r>
            <a:endParaRPr sz="500"/>
          </a:p>
          <a:p>
            <a:pPr indent="0" lvl="0" marL="0" rtl="0" algn="ctr">
              <a:spcBef>
                <a:spcPts val="0"/>
              </a:spcBef>
              <a:spcAft>
                <a:spcPts val="0"/>
              </a:spcAft>
              <a:buClr>
                <a:srgbClr val="000000"/>
              </a:buClr>
              <a:buSzPts val="1100"/>
              <a:buFont typeface="Arial"/>
              <a:buNone/>
            </a:pPr>
            <a:r>
              <a:rPr b="1" lang="ko">
                <a:solidFill>
                  <a:srgbClr val="000000"/>
                </a:solidFill>
              </a:rPr>
              <a:t>가구관리</a:t>
            </a:r>
            <a:endParaRPr b="1" sz="500">
              <a:solidFill>
                <a:srgbClr val="000000"/>
              </a:solidFill>
            </a:endParaRPr>
          </a:p>
          <a:p>
            <a:pPr indent="0" lvl="0" marL="0" rtl="0" algn="ctr">
              <a:spcBef>
                <a:spcPts val="0"/>
              </a:spcBef>
              <a:spcAft>
                <a:spcPts val="0"/>
              </a:spcAft>
              <a:buNone/>
            </a:pPr>
            <a:r>
              <a:rPr lang="ko">
                <a:solidFill>
                  <a:srgbClr val="000000"/>
                </a:solidFill>
              </a:rPr>
              <a:t>- 가구 등록, 예약</a:t>
            </a:r>
            <a:endParaRPr>
              <a:solidFill>
                <a:srgbClr val="000000"/>
              </a:solidFill>
            </a:endParaRPr>
          </a:p>
          <a:p>
            <a:pPr indent="0" lvl="0" marL="0" rtl="0" algn="ctr">
              <a:spcBef>
                <a:spcPts val="0"/>
              </a:spcBef>
              <a:spcAft>
                <a:spcPts val="0"/>
              </a:spcAft>
              <a:buNone/>
            </a:pPr>
            <a:r>
              <a:t/>
            </a:r>
            <a:endParaRPr sz="500">
              <a:solidFill>
                <a:srgbClr val="000000"/>
              </a:solidFill>
            </a:endParaRPr>
          </a:p>
          <a:p>
            <a:pPr indent="0" lvl="0" marL="0" rtl="0" algn="ctr">
              <a:spcBef>
                <a:spcPts val="0"/>
              </a:spcBef>
              <a:spcAft>
                <a:spcPts val="0"/>
              </a:spcAft>
              <a:buClr>
                <a:srgbClr val="000000"/>
              </a:buClr>
              <a:buSzPts val="1100"/>
              <a:buFont typeface="Arial"/>
              <a:buNone/>
            </a:pPr>
            <a:r>
              <a:rPr b="1" lang="ko">
                <a:solidFill>
                  <a:srgbClr val="000000"/>
                </a:solidFill>
              </a:rPr>
              <a:t>후기</a:t>
            </a:r>
            <a:endParaRPr b="1">
              <a:solidFill>
                <a:srgbClr val="000000"/>
              </a:solidFill>
            </a:endParaRPr>
          </a:p>
        </p:txBody>
      </p:sp>
      <p:sp>
        <p:nvSpPr>
          <p:cNvPr id="1500" name="Google Shape;1500;p146"/>
          <p:cNvSpPr/>
          <p:nvPr/>
        </p:nvSpPr>
        <p:spPr>
          <a:xfrm>
            <a:off x="3101056" y="3124066"/>
            <a:ext cx="2838300" cy="159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ko"/>
              <a:t>세탁관리</a:t>
            </a:r>
            <a:endParaRPr b="1" sz="500"/>
          </a:p>
          <a:p>
            <a:pPr indent="0" lvl="0" marL="0" rtl="0" algn="ctr">
              <a:spcBef>
                <a:spcPts val="0"/>
              </a:spcBef>
              <a:spcAft>
                <a:spcPts val="0"/>
              </a:spcAft>
              <a:buNone/>
            </a:pPr>
            <a:r>
              <a:rPr lang="ko">
                <a:solidFill>
                  <a:srgbClr val="000000"/>
                </a:solidFill>
              </a:rPr>
              <a:t>- </a:t>
            </a:r>
            <a:r>
              <a:rPr lang="ko"/>
              <a:t>세탁 예약, 운송업자호출</a:t>
            </a:r>
            <a:endParaRPr/>
          </a:p>
          <a:p>
            <a:pPr indent="0" lvl="0" marL="0" rtl="0" algn="ctr">
              <a:spcBef>
                <a:spcPts val="0"/>
              </a:spcBef>
              <a:spcAft>
                <a:spcPts val="0"/>
              </a:spcAft>
              <a:buNone/>
            </a:pPr>
            <a:r>
              <a:rPr lang="ko">
                <a:solidFill>
                  <a:srgbClr val="000000"/>
                </a:solidFill>
              </a:rPr>
              <a:t>- </a:t>
            </a:r>
            <a:r>
              <a:rPr lang="ko"/>
              <a:t>세탁물검수, 결제</a:t>
            </a:r>
            <a:endParaRPr/>
          </a:p>
          <a:p>
            <a:pPr indent="0" lvl="0" marL="0" rtl="0" algn="ctr">
              <a:spcBef>
                <a:spcPts val="0"/>
              </a:spcBef>
              <a:spcAft>
                <a:spcPts val="0"/>
              </a:spcAft>
              <a:buNone/>
            </a:pPr>
            <a:r>
              <a:t/>
            </a:r>
            <a:endParaRPr sz="500"/>
          </a:p>
          <a:p>
            <a:pPr indent="0" lvl="0" marL="0" rtl="0" algn="ctr">
              <a:spcBef>
                <a:spcPts val="0"/>
              </a:spcBef>
              <a:spcAft>
                <a:spcPts val="0"/>
              </a:spcAft>
              <a:buNone/>
            </a:pPr>
            <a:r>
              <a:rPr b="1" lang="ko">
                <a:solidFill>
                  <a:srgbClr val="000000"/>
                </a:solidFill>
              </a:rPr>
              <a:t>청소관리</a:t>
            </a:r>
            <a:endParaRPr b="1">
              <a:solidFill>
                <a:srgbClr val="000000"/>
              </a:solidFill>
            </a:endParaRPr>
          </a:p>
          <a:p>
            <a:pPr indent="0" lvl="0" marL="0" rtl="0" algn="ctr">
              <a:spcBef>
                <a:spcPts val="0"/>
              </a:spcBef>
              <a:spcAft>
                <a:spcPts val="0"/>
              </a:spcAft>
              <a:buClr>
                <a:srgbClr val="000000"/>
              </a:buClr>
              <a:buSzPts val="1100"/>
              <a:buFont typeface="Arial"/>
              <a:buNone/>
            </a:pPr>
            <a:r>
              <a:rPr lang="ko">
                <a:solidFill>
                  <a:srgbClr val="000000"/>
                </a:solidFill>
              </a:rPr>
              <a:t>- 청소예약, 결제</a:t>
            </a:r>
            <a:endParaRPr>
              <a:solidFill>
                <a:srgbClr val="000000"/>
              </a:solidFill>
            </a:endParaRPr>
          </a:p>
          <a:p>
            <a:pPr indent="0" lvl="0" marL="0" rtl="0" algn="ctr">
              <a:spcBef>
                <a:spcPts val="0"/>
              </a:spcBef>
              <a:spcAft>
                <a:spcPts val="0"/>
              </a:spcAft>
              <a:buClr>
                <a:srgbClr val="000000"/>
              </a:buClr>
              <a:buSzPts val="1100"/>
              <a:buFont typeface="Arial"/>
              <a:buNone/>
            </a:pPr>
            <a:r>
              <a:rPr lang="ko">
                <a:solidFill>
                  <a:srgbClr val="000000"/>
                </a:solidFill>
              </a:rPr>
              <a:t>- 근무자호출, 후기</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1" name="Google Shape;1501;p146"/>
          <p:cNvSpPr/>
          <p:nvPr/>
        </p:nvSpPr>
        <p:spPr>
          <a:xfrm>
            <a:off x="6302200" y="3124075"/>
            <a:ext cx="2466600" cy="159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t>상품관리</a:t>
            </a:r>
            <a:endParaRPr b="1" sz="500"/>
          </a:p>
          <a:p>
            <a:pPr indent="0" lvl="0" marL="0" rtl="0" algn="ctr">
              <a:spcBef>
                <a:spcPts val="0"/>
              </a:spcBef>
              <a:spcAft>
                <a:spcPts val="0"/>
              </a:spcAft>
              <a:buNone/>
            </a:pPr>
            <a:r>
              <a:rPr lang="ko">
                <a:solidFill>
                  <a:srgbClr val="000000"/>
                </a:solidFill>
              </a:rPr>
              <a:t>- </a:t>
            </a:r>
            <a:r>
              <a:rPr lang="ko"/>
              <a:t>상품 등록</a:t>
            </a:r>
            <a:endParaRPr/>
          </a:p>
          <a:p>
            <a:pPr indent="0" lvl="0" marL="0" rtl="0" algn="ctr">
              <a:spcBef>
                <a:spcPts val="0"/>
              </a:spcBef>
              <a:spcAft>
                <a:spcPts val="0"/>
              </a:spcAft>
              <a:buNone/>
            </a:pPr>
            <a:r>
              <a:rPr lang="ko">
                <a:solidFill>
                  <a:srgbClr val="000000"/>
                </a:solidFill>
              </a:rPr>
              <a:t>- </a:t>
            </a:r>
            <a:r>
              <a:rPr lang="ko"/>
              <a:t>장바구니 구현</a:t>
            </a:r>
            <a:endParaRPr/>
          </a:p>
          <a:p>
            <a:pPr indent="0" lvl="0" marL="0" rtl="0" algn="ctr">
              <a:spcBef>
                <a:spcPts val="0"/>
              </a:spcBef>
              <a:spcAft>
                <a:spcPts val="0"/>
              </a:spcAft>
              <a:buNone/>
            </a:pPr>
            <a:r>
              <a:t/>
            </a:r>
            <a:endParaRPr sz="500"/>
          </a:p>
          <a:p>
            <a:pPr indent="0" lvl="0" marL="0" rtl="0" algn="ctr">
              <a:spcBef>
                <a:spcPts val="0"/>
              </a:spcBef>
              <a:spcAft>
                <a:spcPts val="0"/>
              </a:spcAft>
              <a:buNone/>
            </a:pPr>
            <a:r>
              <a:rPr b="1" lang="ko">
                <a:solidFill>
                  <a:srgbClr val="000000"/>
                </a:solidFill>
              </a:rPr>
              <a:t>회원관리 구현</a:t>
            </a:r>
            <a:endParaRPr/>
          </a:p>
        </p:txBody>
      </p:sp>
      <p:cxnSp>
        <p:nvCxnSpPr>
          <p:cNvPr id="1502" name="Google Shape;1502;p146"/>
          <p:cNvCxnSpPr>
            <a:stCxn id="1491" idx="2"/>
            <a:endCxn id="1494" idx="0"/>
          </p:cNvCxnSpPr>
          <p:nvPr/>
        </p:nvCxnSpPr>
        <p:spPr>
          <a:xfrm>
            <a:off x="4520134" y="1248175"/>
            <a:ext cx="0" cy="625200"/>
          </a:xfrm>
          <a:prstGeom prst="straightConnector1">
            <a:avLst/>
          </a:prstGeom>
          <a:noFill/>
          <a:ln cap="flat" cmpd="sng" w="9525">
            <a:solidFill>
              <a:srgbClr val="595959"/>
            </a:solidFill>
            <a:prstDash val="solid"/>
            <a:round/>
            <a:headEnd len="med" w="med" type="none"/>
            <a:tailEnd len="med" w="med" type="triangle"/>
          </a:ln>
        </p:spPr>
      </p:cxnSp>
      <p:cxnSp>
        <p:nvCxnSpPr>
          <p:cNvPr id="1503" name="Google Shape;1503;p146"/>
          <p:cNvCxnSpPr>
            <a:stCxn id="1491" idx="2"/>
            <a:endCxn id="1495" idx="0"/>
          </p:cNvCxnSpPr>
          <p:nvPr/>
        </p:nvCxnSpPr>
        <p:spPr>
          <a:xfrm flipH="1">
            <a:off x="1593334" y="1248175"/>
            <a:ext cx="2926800" cy="625200"/>
          </a:xfrm>
          <a:prstGeom prst="straightConnector1">
            <a:avLst/>
          </a:prstGeom>
          <a:noFill/>
          <a:ln cap="flat" cmpd="sng" w="9525">
            <a:solidFill>
              <a:srgbClr val="595959"/>
            </a:solidFill>
            <a:prstDash val="solid"/>
            <a:round/>
            <a:headEnd len="med" w="med" type="none"/>
            <a:tailEnd len="med" w="med" type="triangle"/>
          </a:ln>
        </p:spPr>
      </p:cxnSp>
      <p:cxnSp>
        <p:nvCxnSpPr>
          <p:cNvPr id="1504" name="Google Shape;1504;p146"/>
          <p:cNvCxnSpPr>
            <a:stCxn id="1491" idx="2"/>
            <a:endCxn id="1493" idx="0"/>
          </p:cNvCxnSpPr>
          <p:nvPr/>
        </p:nvCxnSpPr>
        <p:spPr>
          <a:xfrm>
            <a:off x="4520134" y="1248175"/>
            <a:ext cx="3004800" cy="625200"/>
          </a:xfrm>
          <a:prstGeom prst="straightConnector1">
            <a:avLst/>
          </a:prstGeom>
          <a:noFill/>
          <a:ln cap="flat" cmpd="sng" w="9525">
            <a:solidFill>
              <a:srgbClr val="595959"/>
            </a:solidFill>
            <a:prstDash val="solid"/>
            <a:round/>
            <a:headEnd len="med" w="med" type="none"/>
            <a:tailEnd len="med" w="med" type="triangle"/>
          </a:ln>
        </p:spPr>
      </p:cxnSp>
      <p:cxnSp>
        <p:nvCxnSpPr>
          <p:cNvPr id="1505" name="Google Shape;1505;p146"/>
          <p:cNvCxnSpPr>
            <a:stCxn id="1495" idx="2"/>
            <a:endCxn id="1498" idx="0"/>
          </p:cNvCxnSpPr>
          <p:nvPr/>
        </p:nvCxnSpPr>
        <p:spPr>
          <a:xfrm>
            <a:off x="1593232" y="2197797"/>
            <a:ext cx="2400" cy="300900"/>
          </a:xfrm>
          <a:prstGeom prst="straightConnector1">
            <a:avLst/>
          </a:prstGeom>
          <a:noFill/>
          <a:ln cap="flat" cmpd="sng" w="9525">
            <a:solidFill>
              <a:srgbClr val="595959"/>
            </a:solidFill>
            <a:prstDash val="solid"/>
            <a:round/>
            <a:headEnd len="med" w="med" type="none"/>
            <a:tailEnd len="med" w="med" type="triangle"/>
          </a:ln>
        </p:spPr>
      </p:cxnSp>
      <p:cxnSp>
        <p:nvCxnSpPr>
          <p:cNvPr id="1506" name="Google Shape;1506;p146"/>
          <p:cNvCxnSpPr>
            <a:stCxn id="1494" idx="2"/>
            <a:endCxn id="1497" idx="0"/>
          </p:cNvCxnSpPr>
          <p:nvPr/>
        </p:nvCxnSpPr>
        <p:spPr>
          <a:xfrm>
            <a:off x="4520122" y="2197797"/>
            <a:ext cx="0" cy="300900"/>
          </a:xfrm>
          <a:prstGeom prst="straightConnector1">
            <a:avLst/>
          </a:prstGeom>
          <a:noFill/>
          <a:ln cap="flat" cmpd="sng" w="9525">
            <a:solidFill>
              <a:srgbClr val="595959"/>
            </a:solidFill>
            <a:prstDash val="solid"/>
            <a:round/>
            <a:headEnd len="med" w="med" type="none"/>
            <a:tailEnd len="med" w="med" type="triangle"/>
          </a:ln>
        </p:spPr>
      </p:cxnSp>
      <p:cxnSp>
        <p:nvCxnSpPr>
          <p:cNvPr id="1507" name="Google Shape;1507;p146"/>
          <p:cNvCxnSpPr>
            <a:stCxn id="1498" idx="2"/>
            <a:endCxn id="1499" idx="0"/>
          </p:cNvCxnSpPr>
          <p:nvPr/>
        </p:nvCxnSpPr>
        <p:spPr>
          <a:xfrm flipH="1">
            <a:off x="1593306" y="2823081"/>
            <a:ext cx="2400" cy="300900"/>
          </a:xfrm>
          <a:prstGeom prst="straightConnector1">
            <a:avLst/>
          </a:prstGeom>
          <a:noFill/>
          <a:ln cap="flat" cmpd="sng" w="9525">
            <a:solidFill>
              <a:srgbClr val="595959"/>
            </a:solidFill>
            <a:prstDash val="solid"/>
            <a:round/>
            <a:headEnd len="med" w="med" type="none"/>
            <a:tailEnd len="med" w="med" type="triangle"/>
          </a:ln>
        </p:spPr>
      </p:cxnSp>
      <p:cxnSp>
        <p:nvCxnSpPr>
          <p:cNvPr id="1508" name="Google Shape;1508;p146"/>
          <p:cNvCxnSpPr>
            <a:stCxn id="1497" idx="2"/>
            <a:endCxn id="1500" idx="0"/>
          </p:cNvCxnSpPr>
          <p:nvPr/>
        </p:nvCxnSpPr>
        <p:spPr>
          <a:xfrm>
            <a:off x="4520198" y="2823081"/>
            <a:ext cx="0" cy="3009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12" name="Shape 1512"/>
        <p:cNvGrpSpPr/>
        <p:nvPr/>
      </p:nvGrpSpPr>
      <p:grpSpPr>
        <a:xfrm>
          <a:off x="0" y="0"/>
          <a:ext cx="0" cy="0"/>
          <a:chOff x="0" y="0"/>
          <a:chExt cx="0" cy="0"/>
        </a:xfrm>
      </p:grpSpPr>
      <p:sp>
        <p:nvSpPr>
          <p:cNvPr id="1513" name="Google Shape;1513;p147"/>
          <p:cNvSpPr txBox="1"/>
          <p:nvPr/>
        </p:nvSpPr>
        <p:spPr>
          <a:xfrm>
            <a:off x="0" y="0"/>
            <a:ext cx="9150000" cy="5147100"/>
          </a:xfrm>
          <a:prstGeom prst="rect">
            <a:avLst/>
          </a:prstGeom>
          <a:solidFill>
            <a:srgbClr val="2F2F2F"/>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4" name="Google Shape;1514;p147"/>
          <p:cNvSpPr/>
          <p:nvPr/>
        </p:nvSpPr>
        <p:spPr>
          <a:xfrm>
            <a:off x="5956307" y="4510807"/>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5" name="Google Shape;1515;p147"/>
          <p:cNvSpPr/>
          <p:nvPr/>
        </p:nvSpPr>
        <p:spPr>
          <a:xfrm>
            <a:off x="7337922" y="4510807"/>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6" name="Google Shape;1516;p147"/>
          <p:cNvSpPr/>
          <p:nvPr/>
        </p:nvSpPr>
        <p:spPr>
          <a:xfrm>
            <a:off x="5956307" y="646451"/>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7" name="Google Shape;1517;p147"/>
          <p:cNvSpPr/>
          <p:nvPr/>
        </p:nvSpPr>
        <p:spPr>
          <a:xfrm>
            <a:off x="7337922" y="646451"/>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8" name="Google Shape;1518;p147"/>
          <p:cNvSpPr/>
          <p:nvPr/>
        </p:nvSpPr>
        <p:spPr>
          <a:xfrm>
            <a:off x="5956307" y="1932178"/>
            <a:ext cx="78900" cy="795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19" name="Google Shape;1519;p147"/>
          <p:cNvSpPr/>
          <p:nvPr/>
        </p:nvSpPr>
        <p:spPr>
          <a:xfrm>
            <a:off x="7337922" y="1932178"/>
            <a:ext cx="78900" cy="795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20" name="Google Shape;1520;p147"/>
          <p:cNvSpPr/>
          <p:nvPr/>
        </p:nvSpPr>
        <p:spPr>
          <a:xfrm>
            <a:off x="4572301" y="646451"/>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21" name="Google Shape;1521;p147"/>
          <p:cNvSpPr/>
          <p:nvPr/>
        </p:nvSpPr>
        <p:spPr>
          <a:xfrm>
            <a:off x="4572301" y="1932178"/>
            <a:ext cx="78900" cy="795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22" name="Google Shape;1522;p147"/>
          <p:cNvSpPr/>
          <p:nvPr/>
        </p:nvSpPr>
        <p:spPr>
          <a:xfrm>
            <a:off x="4572301" y="3224483"/>
            <a:ext cx="78900" cy="795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23" name="Google Shape;1523;p147"/>
          <p:cNvSpPr/>
          <p:nvPr/>
        </p:nvSpPr>
        <p:spPr>
          <a:xfrm>
            <a:off x="4572301" y="4510807"/>
            <a:ext cx="78900" cy="78900"/>
          </a:xfrm>
          <a:prstGeom prst="ellipse">
            <a:avLst/>
          </a:prstGeom>
          <a:solidFill>
            <a:srgbClr val="FFFFFF">
              <a:alpha val="29800"/>
            </a:srgbClr>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chemeClr val="dk1"/>
              </a:solidFill>
              <a:latin typeface="Arial"/>
              <a:ea typeface="Arial"/>
              <a:cs typeface="Arial"/>
              <a:sym typeface="Arial"/>
            </a:endParaRPr>
          </a:p>
        </p:txBody>
      </p:sp>
      <p:sp>
        <p:nvSpPr>
          <p:cNvPr id="1524" name="Google Shape;1524;p147"/>
          <p:cNvSpPr txBox="1"/>
          <p:nvPr>
            <p:ph idx="4294967295" type="title"/>
          </p:nvPr>
        </p:nvSpPr>
        <p:spPr>
          <a:xfrm>
            <a:off x="698280" y="1666063"/>
            <a:ext cx="4818000" cy="11547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FFFFFF"/>
              </a:buClr>
              <a:buSzPts val="4300"/>
              <a:buFont typeface="Arial"/>
              <a:buNone/>
            </a:pPr>
            <a:r>
              <a:rPr b="0" i="0" lang="ko" sz="4300" u="none" cap="none" strike="noStrike">
                <a:solidFill>
                  <a:srgbClr val="FFFFFF"/>
                </a:solidFill>
                <a:latin typeface="Arial"/>
                <a:ea typeface="Arial"/>
                <a:cs typeface="Arial"/>
                <a:sym typeface="Arial"/>
              </a:rPr>
              <a:t>감사합니다</a:t>
            </a:r>
            <a:endParaRPr sz="500"/>
          </a:p>
        </p:txBody>
      </p:sp>
      <p:pic>
        <p:nvPicPr>
          <p:cNvPr descr="kisspng-github-computer-icons-clip-art-gits-5b4d20ab4d91f7.4085637115317812913177.png" id="1525" name="Google Shape;1525;p147"/>
          <p:cNvPicPr preferRelativeResize="0"/>
          <p:nvPr/>
        </p:nvPicPr>
        <p:blipFill rotWithShape="1">
          <a:blip r:embed="rId3">
            <a:alphaModFix/>
          </a:blip>
          <a:srcRect b="0" l="0" r="0" t="0"/>
          <a:stretch/>
        </p:blipFill>
        <p:spPr>
          <a:xfrm>
            <a:off x="4968671" y="2869861"/>
            <a:ext cx="671377" cy="688117"/>
          </a:xfrm>
          <a:prstGeom prst="rect">
            <a:avLst/>
          </a:prstGeom>
          <a:noFill/>
          <a:ln>
            <a:noFill/>
          </a:ln>
        </p:spPr>
      </p:pic>
      <p:sp>
        <p:nvSpPr>
          <p:cNvPr id="1526" name="Google Shape;1526;p147"/>
          <p:cNvSpPr txBox="1"/>
          <p:nvPr/>
        </p:nvSpPr>
        <p:spPr>
          <a:xfrm>
            <a:off x="5678310" y="3257972"/>
            <a:ext cx="3178800" cy="4365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FFFFFF"/>
              </a:buClr>
              <a:buSzPts val="1700"/>
              <a:buFont typeface="Batang"/>
              <a:buNone/>
            </a:pPr>
            <a:r>
              <a:rPr b="0" i="0" lang="ko" sz="1700" u="none">
                <a:solidFill>
                  <a:srgbClr val="FFFFFF"/>
                </a:solidFill>
                <a:latin typeface="Batang"/>
                <a:ea typeface="Batang"/>
                <a:cs typeface="Batang"/>
                <a:sym typeface="Batang"/>
              </a:rPr>
              <a:t>/</a:t>
            </a:r>
            <a:r>
              <a:rPr lang="ko" sz="1700">
                <a:solidFill>
                  <a:srgbClr val="FFFFFF"/>
                </a:solidFill>
              </a:rPr>
              <a:t>korany-lee/honlife</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37" name="Google Shape;237;p3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2</a:t>
            </a:r>
            <a:r>
              <a:rPr b="1" lang="ko" sz="1200"/>
              <a:t>.오피스텔 임대</a:t>
            </a:r>
            <a:endParaRPr b="1" sz="1200"/>
          </a:p>
        </p:txBody>
      </p:sp>
      <p:sp>
        <p:nvSpPr>
          <p:cNvPr id="238" name="Google Shape;238;p37"/>
          <p:cNvSpPr txBox="1"/>
          <p:nvPr/>
        </p:nvSpPr>
        <p:spPr>
          <a:xfrm>
            <a:off x="360000" y="923875"/>
            <a:ext cx="4211700" cy="33600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lang="ko" sz="1100">
                <a:solidFill>
                  <a:srgbClr val="2F2F2F"/>
                </a:solidFill>
                <a:latin typeface="Arimo"/>
                <a:ea typeface="Arimo"/>
                <a:cs typeface="Arimo"/>
                <a:sym typeface="Arimo"/>
              </a:rPr>
              <a:t>혼라이프</a:t>
            </a:r>
            <a:r>
              <a:rPr b="1" i="0" lang="ko" sz="1100" u="none">
                <a:solidFill>
                  <a:srgbClr val="2F2F2F"/>
                </a:solidFill>
                <a:latin typeface="Arimo"/>
                <a:ea typeface="Arimo"/>
                <a:cs typeface="Arimo"/>
                <a:sym typeface="Arimo"/>
              </a:rPr>
              <a:t>에서는 자가가 아닌 밖에 나와 생활해야 하는데 장기적으로 주택을 임대하기엔 여러가지 부담때문에 단기로 주거지를 제공하고자 회사 자체에서 소유하고 있는 전국 곳곳의 오피스텔을 통해 고객들에게 오피스텔 단기 임대 서비스를 제공합니다.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고객들에게 제공되는 방의 면적(10평,13평 등)입니다.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단기임대 서비스이지만 가구 임대서비스를 제공하기 때문에 최소 15일 이상 거주를 원칙으로 하며 그 이후로는 하루 단위로 연장 및 갱신이 가능합니다. 하지만 연장하고자 할때 이미 다른 예약이 존재한다면 연장은 불가능 합니다. 1일숙박비는 뷰,</a:t>
            </a:r>
            <a:r>
              <a:rPr b="1" lang="ko" sz="1100">
                <a:solidFill>
                  <a:srgbClr val="2F2F2F"/>
                </a:solidFill>
                <a:latin typeface="Arimo"/>
                <a:ea typeface="Arimo"/>
                <a:cs typeface="Arimo"/>
                <a:sym typeface="Arimo"/>
              </a:rPr>
              <a:t>기</a:t>
            </a:r>
            <a:r>
              <a:rPr b="1" i="0" lang="ko" sz="1100" u="none">
                <a:solidFill>
                  <a:srgbClr val="2F2F2F"/>
                </a:solidFill>
                <a:latin typeface="Arimo"/>
                <a:ea typeface="Arimo"/>
                <a:cs typeface="Arimo"/>
                <a:sym typeface="Arimo"/>
              </a:rPr>
              <a:t>본으로 제공되는 가구(전자레인지,세탁기,침대,탁자,인덕션,TV등)</a:t>
            </a:r>
            <a:r>
              <a:rPr b="1" lang="ko" sz="1100">
                <a:solidFill>
                  <a:srgbClr val="2F2F2F"/>
                </a:solidFill>
                <a:latin typeface="Arimo"/>
                <a:ea typeface="Arimo"/>
                <a:cs typeface="Arimo"/>
                <a:sym typeface="Arimo"/>
              </a:rPr>
              <a:t>/</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방의 면적등에 따라 가격이 상이합니다.  1일관리비는 1일숙박비의 10% 입니다.(방의 면적과는 무관하게 10%가 적용됩니다.)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추가인원에 대한 요금은 없지만 침구류 등 추가인원에 필요물품들은 추가비용이 발생하며 추가를 원할경우 가구관리팀에 문의해야 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저희는 객실마다 공유기가 설치되어 있기 때문에 인터넷선에 관해선 따로 문의를 하지 않아도 됩니다.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39" name="Google Shape;239;p37"/>
          <p:cNvSpPr txBox="1"/>
          <p:nvPr/>
        </p:nvSpPr>
        <p:spPr>
          <a:xfrm>
            <a:off x="4820300" y="3380373"/>
            <a:ext cx="3981600" cy="12444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오피스텔 관리팀에서는 해당 건물의 방 목록을 바탕으로 각 호실의 정보를 확인 할 수 있습니다. 그리고 호실의 정보를 바탕으로 사용자들이 볼 수있게 정보들을 게시합니다.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게시 할 때 방 호수,면적,기본으로 제공하는 옵션(ex. 세탁기,건조기,전자레인지) 방의사진(최소6장), 해당호실 렌탈비용,해당호실 관리비, 그리고 기타 특징을 기재할 수 있는 코멘트와 대여가능 여부를 기재합니다.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graphicFrame>
        <p:nvGraphicFramePr>
          <p:cNvPr id="240" name="Google Shape;240;p37"/>
          <p:cNvGraphicFramePr/>
          <p:nvPr/>
        </p:nvGraphicFramePr>
        <p:xfrm>
          <a:off x="4802363" y="718810"/>
          <a:ext cx="3000000" cy="3000000"/>
        </p:xfrm>
        <a:graphic>
          <a:graphicData uri="http://schemas.openxmlformats.org/drawingml/2006/table">
            <a:tbl>
              <a:tblPr>
                <a:noFill/>
                <a:tableStyleId>{F8E93DF3-DE6F-4F66-A473-6220AA58B512}</a:tableStyleId>
              </a:tblPr>
              <a:tblGrid>
                <a:gridCol w="538775"/>
                <a:gridCol w="570400"/>
                <a:gridCol w="1798100"/>
                <a:gridCol w="1038525"/>
              </a:tblGrid>
              <a:tr h="219650">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면적</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뷰</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기본가구</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1일 숙박요금</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190425">
                <a:tc rowSpan="3">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10평</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시티</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탁자,인덕션,TV</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20,000원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vMerge="1"/>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마운틴</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탁자,인덕션,TV</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25,000원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vMerge="1"/>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리버</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Clr>
                          <a:schemeClr val="dk1"/>
                        </a:buClr>
                        <a:buSzPts val="1100"/>
                        <a:buFont typeface="Arial"/>
                        <a:buNone/>
                      </a:pPr>
                      <a:r>
                        <a:rPr lang="ko" sz="900">
                          <a:solidFill>
                            <a:srgbClr val="666666"/>
                          </a:solidFill>
                          <a:latin typeface="Do Hyeon"/>
                          <a:ea typeface="Do Hyeon"/>
                          <a:cs typeface="Do Hyeon"/>
                          <a:sym typeface="Do Hyeon"/>
                        </a:rPr>
                        <a:t>탁자,인덕션,TV</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30,000원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rowSpan="3">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13평</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시티</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탁자,인덕션,TV</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30,000원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vMerge="1"/>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마운틴</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탁자,인덕션,TV</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35,000원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vMerge="1"/>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리버</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 sz="900">
                          <a:solidFill>
                            <a:srgbClr val="666666"/>
                          </a:solidFill>
                          <a:latin typeface="Do Hyeon"/>
                          <a:ea typeface="Do Hyeon"/>
                          <a:cs typeface="Do Hyeon"/>
                          <a:sym typeface="Do Hyeon"/>
                        </a:rPr>
                        <a:t>전자레인지,세탁기,침대,</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탁자,인덕션,TV</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900">
                          <a:solidFill>
                            <a:srgbClr val="666666"/>
                          </a:solidFill>
                          <a:latin typeface="Do Hyeon"/>
                          <a:ea typeface="Do Hyeon"/>
                          <a:cs typeface="Do Hyeon"/>
                          <a:sym typeface="Do Hyeon"/>
                        </a:rPr>
                        <a:t>40,000원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41" name="Google Shape;241;p37"/>
          <p:cNvSpPr txBox="1"/>
          <p:nvPr/>
        </p:nvSpPr>
        <p:spPr>
          <a:xfrm>
            <a:off x="4821800" y="2900591"/>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혼스테이 객실정보</a:t>
            </a:r>
            <a:endParaRPr b="1" sz="900">
              <a:latin typeface="Anton"/>
              <a:ea typeface="Anton"/>
              <a:cs typeface="Anton"/>
              <a:sym typeface="Anton"/>
            </a:endParaRPr>
          </a:p>
        </p:txBody>
      </p:sp>
      <p:sp>
        <p:nvSpPr>
          <p:cNvPr id="242" name="Google Shape;242;p37"/>
          <p:cNvSpPr/>
          <p:nvPr/>
        </p:nvSpPr>
        <p:spPr>
          <a:xfrm>
            <a:off x="4802365" y="3023818"/>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48" name="Google Shape;248;p38"/>
          <p:cNvSpPr txBox="1"/>
          <p:nvPr/>
        </p:nvSpPr>
        <p:spPr>
          <a:xfrm>
            <a:off x="359992" y="718796"/>
            <a:ext cx="39810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대여가능 여부는 총 4가지로 나뉘게 되는데             사용가능,사용중,정비중,사용대기(예약은 했지만 사용하지 않은 상태)  나뉘며 이전 사용자가 반납을 했다면 그 다음 하루는 무조건 정비를 해야합니다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예를들어 14일까지 사용하고 반납한 호실은 15일 하루동안은 사용이 불가한 정비상태입니다.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처음에는 평점과 후기가 없지만 사용한 고객이 있다면 그 이후론 평점과 후기가 함께 게시됩니다.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여러 가구들이 필요하지만 사기에는 실용성면에서 부담이 될 수 있는 고객들을 위해 저희 회사에서는 가구관리팀에서 가구대여 서비스를  제공합니다.. 서랍,TV,라디오 등 가구부터 베개,간이침대등 침구류 등을 준비하고 있습니다.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가구에 대한 정보(가구명,제작년도,용도,대여요금)를 게시하여 고객들의 이해를 도와줍니다.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관리팀에서 관리를 하며 가구 역시 계약을 할 때 각 가구별로 대여비용에 대여 일수를 곱하여 주거지임대비용과 함께 결제를 해야합니다. 가구를 추가하는것은 필수가 아니며 필요한 고객에게만 제공하는 부가 서비스 입니다.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49" name="Google Shape;249;p38"/>
          <p:cNvSpPr txBox="1"/>
          <p:nvPr/>
        </p:nvSpPr>
        <p:spPr>
          <a:xfrm>
            <a:off x="4802400" y="718798"/>
            <a:ext cx="3981600" cy="29649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가구는 한경 가구(가구회사명,위치,전화번호,주소)와 닷컴 가구에서 제작하는 가구를 사용하며 저희가 필요한 가구요청리스트를 작성하여 발주 요청을 하면 배송을 받는 형식으로 가구를 준비합니다.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고객들의 건의가 있다면 저희가 직접 가구를 수리하여 사용하기도 합니다. 가구를 요청 할 수도 있지만 현재 저희가 보유하고 있는 객실과 가구를 정비하기 위해 가구회사에 자재를 요청 할 수 있습니다.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가구역시 사용반납이 이루어 졌다면 그 다음 하루는 정비기간을 가져야 하여 다른 고객이 대여 할 수 없도록 합니다. (주거지와 동일)</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고객이 주거지를 임대하는 기간과 가구를 대여하는 기간은 동일해야 합니다. 하지만 가구는 추후에 대여가능하며 대여를 하게 된다면 반납일은 해당 객실의 임대종료일과 동일합니다</a:t>
            </a:r>
            <a:r>
              <a:rPr b="1" lang="ko" sz="1100">
                <a:solidFill>
                  <a:srgbClr val="2F2F2F"/>
                </a:solidFill>
                <a:latin typeface="Arimo"/>
                <a:ea typeface="Arimo"/>
                <a:cs typeface="Arimo"/>
                <a:sym typeface="Arimo"/>
              </a:rPr>
              <a:t>.</a:t>
            </a:r>
            <a:endParaRPr b="1" i="0" sz="1100" u="none">
              <a:solidFill>
                <a:srgbClr val="2F2F2F"/>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55" name="Google Shape;255;p39"/>
          <p:cNvSpPr txBox="1"/>
          <p:nvPr/>
        </p:nvSpPr>
        <p:spPr>
          <a:xfrm>
            <a:off x="360000" y="718800"/>
            <a:ext cx="3981000" cy="33015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고객은 면적별로 방의 목록들을 볼 수 있습니다.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Batang"/>
              <a:buNone/>
            </a:pPr>
            <a:r>
              <a:rPr b="1" i="0" lang="ko" sz="1100" u="none">
                <a:solidFill>
                  <a:srgbClr val="2F2F2F"/>
                </a:solidFill>
                <a:latin typeface="Arimo"/>
                <a:ea typeface="Arimo"/>
                <a:cs typeface="Arimo"/>
                <a:sym typeface="Arimo"/>
              </a:rPr>
              <a:t>(고객이 보고있는 날짜에 예약이 있더라도 목록에는 집이 보이도록 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기본옵션등을 확인하여 방을 고르고 그 방의 예약상태를 확인합니다. 달력형식으로 각 날짜마다 사용중인지 사용가능인지 정비인지를 볼 수 있도록 합니다. 마음에 드는 방이 있다면 임대기간을 선택합니다.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기간을 선택했다면 필요한 가구를 선택할 수 있게 하며 마지막엔 예약하고자 하는 호실의 정보와 렌탈하려는 가구의 목록을 고객에게 제공하여 확인하게 하고 확인이 됐다면 결제를 할 수 있도록 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결제를 완료하였다면 해당 호실은 사용대기 상태로 넘어가며 이 역시 다른 고객이 예약 할 수 없는 상태를 의미합니다. 결제가 완료되면 저희에게 예약정보(예약번호,예약자성명,예약자 연락처,입실날짜,퇴실날짜,추가 가구,총 결제금액)가 넘어옴과 동시에 고객에겐 예약번호를 포함한 예약정보가 이메일로 발송됩니다.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56" name="Google Shape;256;p39"/>
          <p:cNvSpPr txBox="1"/>
          <p:nvPr/>
        </p:nvSpPr>
        <p:spPr>
          <a:xfrm>
            <a:off x="4802399" y="718790"/>
            <a:ext cx="39816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저희는 고객들의 예약현황(예약번호,예약자성명,예약자 연락처,배정된 호실,추가한 가구,입실날짜,퇴실날짜) 목록을 가지고 있으며 사용하고자 하는 고객이 호텔에 방문하여 키를 수령하는 순간 호실의 현재상태는 사용대기에서 사용중으로 바뀌게 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고객은 거주기간동안 온라인쪽지나 유선전화를 통해 필요한 부분을 요청 할 수 있습니다.(가구 혹은 기타 건의사항)</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고객이 호실과 가구 사용 도중에 문제가 발생한다면 각 관리팀에선 해당 호실에 방문해 호실이나 가구의 상태를 확인합니다. 현장에서 대처가 가능하다면 바로 수리를 해드립니다.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현장에서 적절한 조취가 이루어지지 않을경우를 대비해 저희는 항상 예비 호실과 가구를 준비하고 있습니다. 예비호실은 3개를 준비하고 있으며 하나의 가구당 2개의 예비 가구를 보유하고 있습니다. 이 호실과 가구는 고객들에게 따로 보여지지 않으며 기존에 예약되어있는 호실이나 가구에 문제가 생겼을 경우에만 제공합니다.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그렇기 때문에 따로 관리가 되어야 합니다.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62" name="Google Shape;262;p40"/>
          <p:cNvSpPr txBox="1"/>
          <p:nvPr/>
        </p:nvSpPr>
        <p:spPr>
          <a:xfrm>
            <a:off x="360000" y="718800"/>
            <a:ext cx="3981000" cy="34539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현재 거주하는 고객이 일정이 바뀌어 기존의 반납일보다 일찍 반납하려고 한다면 당일에 바로 퇴실은 불가하며 그 다음날부터 퇴실이 가능합니다.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t/>
            </a:r>
            <a:endParaRPr b="1" sz="11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예를들어 오늘이 2월 26일인데 퇴실하고 싶다면 2월 25일에 신청을 해야하며 중도에 계약을 취소하고 퇴실을 원한다면 남은기간의 계약금액에서 30%만 환불이 가능합니다.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고객이 퇴실을 하고자 하는 날 온라인이나 유선전화로 퇴실 요청을 합니다. 그 다음</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오피스텔 관리팀원과 가구관리팀 한명이 해당 호실에 가서 퇴실 확인 절차를 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호실이나 가구가 대여할 당시에 상황과 많이 다르다면 각 하루 대여료의 50%를 청구 할 수 있습니다.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고객이 퇴실을 완료 했다면 호실과 가구는 정비중인 상태로 바뀝니다. 오피스텔관리팀은 그 다음 하루동안 호실을 청소하며 다음 예약고객이 사용 가능한 상태를 위해 정리합니다. 또한 가구관리팀은 가구를 회수해가서 정비가 필요하다면 정비를 하고 다시 사용가능한 상태로 만들어 다음 대여를 위해 준비시킵니다.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Batang"/>
              <a:buNone/>
            </a:pPr>
            <a:r>
              <a:rPr b="1" i="0" lang="ko" sz="1100" u="none">
                <a:solidFill>
                  <a:srgbClr val="2F2F2F"/>
                </a:solidFill>
                <a:latin typeface="Arimo"/>
                <a:ea typeface="Arimo"/>
                <a:cs typeface="Arimo"/>
                <a:sym typeface="Arimo"/>
              </a:rPr>
              <a:t>.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63" name="Google Shape;263;p40"/>
          <p:cNvSpPr txBox="1"/>
          <p:nvPr/>
        </p:nvSpPr>
        <p:spPr>
          <a:xfrm>
            <a:off x="4802400" y="718793"/>
            <a:ext cx="3981600" cy="111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하루만에 정비가 끝나지 않았는데 해당 호실이나 가구가 그 다음날에 예약이 되어 있다면 그 고객에게 제공될 호실이나 가구는 자동으로 예비호실과 예비가구가 제공됩니다.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퇴실한 고객은 별점 (1,2,3,4,5점)을 부여 할 수 있으면 가구나 호실의 사용 후기를 남길 수 있습니다. 이 때 작성한 후기와 별점은 다른 고객이 방의 목록을 볼 때 표시되도록 합니다.</a:t>
            </a:r>
            <a:endParaRPr b="1" sz="1100">
              <a:latin typeface="Arimo"/>
              <a:ea typeface="Arimo"/>
              <a:cs typeface="Arimo"/>
              <a:sym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69" name="Google Shape;269;p41"/>
          <p:cNvSpPr txBox="1"/>
          <p:nvPr/>
        </p:nvSpPr>
        <p:spPr>
          <a:xfrm>
            <a:off x="299590"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3</a:t>
            </a:r>
            <a:r>
              <a:rPr b="1" lang="ko" sz="1200"/>
              <a:t>.홈케어</a:t>
            </a:r>
            <a:endParaRPr b="1" sz="1200"/>
          </a:p>
        </p:txBody>
      </p:sp>
      <p:sp>
        <p:nvSpPr>
          <p:cNvPr id="270" name="Google Shape;270;p41"/>
          <p:cNvSpPr txBox="1"/>
          <p:nvPr/>
        </p:nvSpPr>
        <p:spPr>
          <a:xfrm>
            <a:off x="360000" y="923875"/>
            <a:ext cx="3981000" cy="33222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홈</a:t>
            </a:r>
            <a:r>
              <a:rPr b="1" lang="ko" sz="1100">
                <a:solidFill>
                  <a:srgbClr val="2F2F2F"/>
                </a:solidFill>
                <a:latin typeface="Arimo"/>
                <a:ea typeface="Arimo"/>
                <a:cs typeface="Arimo"/>
                <a:sym typeface="Arimo"/>
              </a:rPr>
              <a:t> 케어</a:t>
            </a:r>
            <a:r>
              <a:rPr b="1" i="0" lang="ko" sz="1100" u="none">
                <a:solidFill>
                  <a:srgbClr val="2F2F2F"/>
                </a:solidFill>
                <a:latin typeface="Arimo"/>
                <a:ea typeface="Arimo"/>
                <a:cs typeface="Arimo"/>
                <a:sym typeface="Arimo"/>
              </a:rPr>
              <a:t> 서비스는 혼자서 생활하시는 고객을 대상으로 한 서비스입니다.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1인가구의 고객들이 늦게까지 업무를 하며 지친 몸으로 귀가하여도 마음 편하게 집안일 걱정없이 푹 쉴수있게 해드리는 홈 서비스입니다.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청소, 세탁서비스의 근무자는 고객님의 집에 직접 들어가는 직원인만큼 신중하고 꼼꼼하게 검증된 인원들을 선발합니다.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청소근무자는 인성검사 과 이론, 청소매뉴얼실습교육을 통해 전문청소인력을 양성하여 고객님의 집을 깔끔하게 관리할수 있도록 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1차로 입사 지원서를 통해 지원자의 성향을 파악하여 회사에 필요한지, 만족스러운 서비스를 이행할수있는지 판단합니다.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2차로 인성 검사를 실시하는데 항목에 따라 점수를 매겨 일정 점수 이상이 되는 지원자를 받습니다.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Batang"/>
              <a:buNone/>
            </a:pPr>
            <a:r>
              <a:rPr b="1" i="0" lang="ko" sz="1100" u="none">
                <a:solidFill>
                  <a:srgbClr val="2F2F2F"/>
                </a:solidFill>
                <a:latin typeface="Arimo"/>
                <a:ea typeface="Arimo"/>
                <a:cs typeface="Arimo"/>
                <a:sym typeface="Arimo"/>
              </a:rPr>
              <a:t>.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71" name="Google Shape;271;p41"/>
          <p:cNvSpPr txBox="1"/>
          <p:nvPr/>
        </p:nvSpPr>
        <p:spPr>
          <a:xfrm>
            <a:off x="4802375" y="718798"/>
            <a:ext cx="3981600" cy="28392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인성검사에 합격한 지원자는 따로 연락을 해서 업무에 투입될수있도록 이론교육과</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청소 매뉴얼 실습교육을 실시합니다.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인성검사에 합격한 지원자에게 메일을 발송하여 당락을 확인하도록합니다.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인성검사에 합격한후에 개인 면접을 실시하는데 인성검사에서 높은 점수를 받았어도 면접관의 판단에 좋지 않은 인상을 주게되면 탈락하게됩니다. 면접후 합격한 인원들에게 합격메일을 발송하며 메일에는 합격축하 메세지와 함께 앞으로 받아야할 청소</a:t>
            </a:r>
            <a:r>
              <a:rPr b="1" lang="ko" sz="1100">
                <a:solidFill>
                  <a:srgbClr val="2F2F2F"/>
                </a:solidFill>
                <a:latin typeface="Arimo"/>
                <a:ea typeface="Arimo"/>
                <a:cs typeface="Arimo"/>
                <a:sym typeface="Arimo"/>
              </a:rPr>
              <a:t>매</a:t>
            </a:r>
            <a:r>
              <a:rPr b="1" i="0" lang="ko" sz="1100" u="none">
                <a:solidFill>
                  <a:srgbClr val="2F2F2F"/>
                </a:solidFill>
                <a:latin typeface="Arimo"/>
                <a:ea typeface="Arimo"/>
                <a:cs typeface="Arimo"/>
                <a:sym typeface="Arimo"/>
              </a:rPr>
              <a:t>뉴얼 교육장소</a:t>
            </a:r>
            <a:r>
              <a:rPr b="1" lang="ko" sz="1100">
                <a:solidFill>
                  <a:srgbClr val="2F2F2F"/>
                </a:solidFill>
                <a:latin typeface="Arimo"/>
                <a:ea typeface="Arimo"/>
                <a:cs typeface="Arimo"/>
                <a:sym typeface="Arimo"/>
              </a:rPr>
              <a:t>와 </a:t>
            </a:r>
            <a:r>
              <a:rPr b="1" i="0" lang="ko" sz="1100" u="none">
                <a:solidFill>
                  <a:srgbClr val="2F2F2F"/>
                </a:solidFill>
                <a:latin typeface="Arimo"/>
                <a:ea typeface="Arimo"/>
                <a:cs typeface="Arimo"/>
                <a:sym typeface="Arimo"/>
              </a:rPr>
              <a:t>교육날짜 등 필요한 내용을 기입하여 발송하게됩니다. 청소 교육을 이수한 사원에게는 사원번호를 발급해주게 되며 사원 번호를 받은 사원은 고객의 호출이 있을때 까지 대기 하도록합니다.</a:t>
            </a:r>
            <a:endParaRPr b="1" sz="1100">
              <a:latin typeface="Arimo"/>
              <a:ea typeface="Arimo"/>
              <a:cs typeface="Arimo"/>
              <a:sym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graphicFrame>
        <p:nvGraphicFramePr>
          <p:cNvPr id="277" name="Google Shape;277;p42"/>
          <p:cNvGraphicFramePr/>
          <p:nvPr/>
        </p:nvGraphicFramePr>
        <p:xfrm>
          <a:off x="359988" y="718810"/>
          <a:ext cx="3000000" cy="3000000"/>
        </p:xfrm>
        <a:graphic>
          <a:graphicData uri="http://schemas.openxmlformats.org/drawingml/2006/table">
            <a:tbl>
              <a:tblPr>
                <a:noFill/>
                <a:tableStyleId>{F8E93DF3-DE6F-4F66-A473-6220AA58B512}</a:tableStyleId>
              </a:tblPr>
              <a:tblGrid>
                <a:gridCol w="302725"/>
                <a:gridCol w="2732275"/>
                <a:gridCol w="235400"/>
                <a:gridCol w="235400"/>
                <a:gridCol w="235400"/>
                <a:gridCol w="235400"/>
                <a:gridCol w="235400"/>
              </a:tblGrid>
              <a:tr h="219650">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번호</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문항</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5">
                  <a:txBody>
                    <a:bodyPr/>
                    <a:lstStyle/>
                    <a:p>
                      <a:pPr indent="0" lvl="0" marL="0" rtl="0" algn="ctr">
                        <a:spcBef>
                          <a:spcPts val="0"/>
                        </a:spcBef>
                        <a:spcAft>
                          <a:spcPts val="0"/>
                        </a:spcAft>
                        <a:buNone/>
                      </a:pPr>
                      <a:r>
                        <a:rPr lang="ko" sz="1000">
                          <a:latin typeface="Do Hyeon"/>
                          <a:ea typeface="Do Hyeon"/>
                          <a:cs typeface="Do Hyeon"/>
                          <a:sym typeface="Do Hyeon"/>
                        </a:rPr>
                        <a:t>선택</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hMerge="1"/>
                <a:tc hMerge="1"/>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처음 생각하고 판단한 것이 나중에 판단한 것 보다 </a:t>
                      </a:r>
                      <a:endParaRPr sz="900">
                        <a:solidFill>
                          <a:srgbClr val="666666"/>
                        </a:solidFill>
                        <a:latin typeface="Do Hyeon"/>
                        <a:ea typeface="Do Hyeon"/>
                        <a:cs typeface="Do Hyeon"/>
                        <a:sym typeface="Do Hyeon"/>
                      </a:endParaRPr>
                    </a:p>
                    <a:p>
                      <a:pPr indent="0" lvl="0" marL="0" rtl="0" algn="ctr">
                        <a:spcBef>
                          <a:spcPts val="0"/>
                        </a:spcBef>
                        <a:spcAft>
                          <a:spcPts val="0"/>
                        </a:spcAft>
                        <a:buNone/>
                      </a:pPr>
                      <a:r>
                        <a:rPr lang="ko" sz="900">
                          <a:solidFill>
                            <a:srgbClr val="666666"/>
                          </a:solidFill>
                          <a:latin typeface="Do Hyeon"/>
                          <a:ea typeface="Do Hyeon"/>
                          <a:cs typeface="Do Hyeon"/>
                          <a:sym typeface="Do Hyeon"/>
                        </a:rPr>
                        <a:t>옳다고 생각한다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2</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상대방과 의견이 다르면 설득하려고 노력한다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3</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사건을 접하면 축소 해석하기보다는 확대 해석하는 편이다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4</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나를 화나게 하는 사람에게 물건을 집어 던진 적이 있다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5</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예상하지 못한 질문에도 쉽게 대답한다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6</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주어진 문제를 폭넓게 이해하려고 하는 편이다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7</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주위에 관심을 많이 기울이는 편이다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8</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문제가 생기면 나보다는 상대방의 입장을 더 생각하는 편이다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9</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다른 사람에게 없는 생각이나 신념을 가지고 있다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10</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맡은 일을 정확하게 처리하는 편이다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②</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③</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④</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78" name="Google Shape;278;p42"/>
          <p:cNvSpPr txBox="1"/>
          <p:nvPr/>
        </p:nvSpPr>
        <p:spPr>
          <a:xfrm>
            <a:off x="4802399" y="728974"/>
            <a:ext cx="39816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하루만에 정비가 끝나지 않았는데 해당 호실이나 가구가 그 다음날에 예약이 되어 있다면 그 고객에게 제공될 호실이나 가구는 자동으로 예비호실과 예비가구가 제공됩니다.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퇴실한 고객은 별점 (1,2,3,4,5점)을 부여 할 수 있으면 가구나 호실의 사용 후기를 남길 수 있습니다. 이 때 작성한 후기와 별점은 다른 고객이 방의 목록을 볼 때 표시되도록 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lang="ko" sz="1100">
                <a:solidFill>
                  <a:srgbClr val="2F2F2F"/>
                </a:solidFill>
                <a:latin typeface="Arimo"/>
                <a:ea typeface="Arimo"/>
                <a:cs typeface="Arimo"/>
                <a:sym typeface="Arimo"/>
              </a:rPr>
              <a:t>본사의</a:t>
            </a:r>
            <a:r>
              <a:rPr b="1" i="0" lang="ko" sz="1100" u="none">
                <a:solidFill>
                  <a:srgbClr val="2F2F2F"/>
                </a:solidFill>
                <a:latin typeface="Arimo"/>
                <a:ea typeface="Arimo"/>
                <a:cs typeface="Arimo"/>
                <a:sym typeface="Arimo"/>
              </a:rPr>
              <a:t> 서비스는 고객이 집에 계실때도 이용하실수 있지만 부재중에도 이용하실수 있기 때문에 집에 들어갈수있는 여분의 열쇠나 현관의 비밀번호 애완동물이 있을경우 신경써야 할점등을 세세히 알려주시면 거기에 맞춰 청소 서비스를 진행하지만 근무자 1인이 청소를 진행하기 때문에 입주청소나 이사청소, 사무실등 넓은공간이나 전문도구가 필요한 경우에는 진행할수없습니다.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청소서비스의 이용은 원하는 날짜와 시간을 먼저 결정한후 특히 신경써야할 장소를 선택하고 만약 예약하신 시간에 부재중이시라면 현관 비밀번호나 집 열쇠의 위치를 알려주어야합니다. 결제를 완료하면 예약 내용과 고객의 주소를 청소근무자에게 메세지로 발송하게됩니다.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sp>
        <p:nvSpPr>
          <p:cNvPr id="279" name="Google Shape;279;p42"/>
          <p:cNvSpPr txBox="1"/>
          <p:nvPr/>
        </p:nvSpPr>
        <p:spPr>
          <a:xfrm>
            <a:off x="379425" y="2963310"/>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입사 지원시 인성 검사 문항표</a:t>
            </a:r>
            <a:endParaRPr b="1" sz="900">
              <a:latin typeface="Anton"/>
              <a:ea typeface="Anton"/>
              <a:cs typeface="Anton"/>
              <a:sym typeface="Anton"/>
            </a:endParaRPr>
          </a:p>
        </p:txBody>
      </p:sp>
      <p:sp>
        <p:nvSpPr>
          <p:cNvPr id="280" name="Google Shape;280;p42"/>
          <p:cNvSpPr/>
          <p:nvPr/>
        </p:nvSpPr>
        <p:spPr>
          <a:xfrm>
            <a:off x="359990" y="3086538"/>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sp>
        <p:nvSpPr>
          <p:cNvPr id="286" name="Google Shape;286;p43"/>
          <p:cNvSpPr txBox="1"/>
          <p:nvPr/>
        </p:nvSpPr>
        <p:spPr>
          <a:xfrm>
            <a:off x="359992" y="718796"/>
            <a:ext cx="3981000" cy="34881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연락을 받은 청소 근무자는 고객의 집으로 이동후 고객에게 도착 메세지를 발송후 청소 서비스를 시작합니다. 청소서비스가 완료되면 고객에게 다시 한번 완료 문자를 보내게되고 고객이 확인하게되면 후기 설문을 할수있습니다. 작성된 설문은 근무자의 인사에 반영됩니다.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만약 근무자가 불만족스러워 재 이용이 껄끄러운경우 불량 근무자를 제외시켜 같은 고객에게 이동되지 않도록 조치합니다.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세탁서비스는 고객이 세탁물을 봉투에 담아 두고 집 앞에 놔두고 예약을 하면 세탁업체에서 세탁물을 수거해가는데 예약할때에 수거날짜와 완료된 세탁물 배송날짜를 알려주어야  합니다.세탁물 운반자가 세탁물을 수거하여 세탁업체로 가기전에 고객에게 세탁물수거 메세지를 보내고 세탁물을 수거해가서 봉투에 담겨있는 세탁물의 가격을 책정하여 결제를 요청합니다,</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결제가 완료되면 세탁을 진행하고 세탁이 완료가 되면 고객에게 완료메세지를 보냅니다. 완료된 세탁물은 깔끔하게 정리해서 세탁물 운반자가 고객의 집 현관앞으로 배송하고 현관 사진을 촬영하고 메세지를 보내서 도착했음을 알립니다.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Batang"/>
              <a:buNone/>
            </a:pPr>
            <a:r>
              <a:rPr b="1" i="0" lang="ko" sz="1100" u="none">
                <a:solidFill>
                  <a:srgbClr val="2F2F2F"/>
                </a:solidFill>
                <a:latin typeface="Arimo"/>
                <a:ea typeface="Arimo"/>
                <a:cs typeface="Arimo"/>
                <a:sym typeface="Arimo"/>
              </a:rPr>
              <a:t>. </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graphicFrame>
        <p:nvGraphicFramePr>
          <p:cNvPr id="287" name="Google Shape;287;p43"/>
          <p:cNvGraphicFramePr/>
          <p:nvPr/>
        </p:nvGraphicFramePr>
        <p:xfrm>
          <a:off x="4803013" y="718810"/>
          <a:ext cx="3000000" cy="3000000"/>
        </p:xfrm>
        <a:graphic>
          <a:graphicData uri="http://schemas.openxmlformats.org/drawingml/2006/table">
            <a:tbl>
              <a:tblPr>
                <a:noFill/>
                <a:tableStyleId>{F8E93DF3-DE6F-4F66-A473-6220AA58B512}</a:tableStyleId>
              </a:tblPr>
              <a:tblGrid>
                <a:gridCol w="1155650"/>
                <a:gridCol w="822000"/>
                <a:gridCol w="1359975"/>
                <a:gridCol w="643350"/>
              </a:tblGrid>
              <a:tr h="219650">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의류</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요금</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거실 및 침실</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요금</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와이셔츠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1,500원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발 매트</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교복셔츠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1,500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쇼파 커버</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8,000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셔츠, 블라우스</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애견 쿠션</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17,000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티셔츠</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애견 의류</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맨투맨,후드티</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담요</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니트, 스웨터, 가디건</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인형</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바지, 스커트</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오리, 거위 털 이불</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19,900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원피스, 점프수트</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일반 토퍼</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14,900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기능성 하의</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8,900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양모 이불</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19,900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인조가죽 하의</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12,900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실크 이불</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24,900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정장 자켓, 교복 자켓</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베개커버</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자켓, 점퍼</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베개(솜)</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9,900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코트, 트렌치코트</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9,900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베개(오리털)</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14,900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패딩, 경량패딩</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10,900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침구 다림질</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8,000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다운 패딩</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15,900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이불 압축포장</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5,000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인조가죽 자켓</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19,900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넥타이</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모자</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2,900</a:t>
                      </a:r>
                      <a:r>
                        <a:rPr lang="ko" sz="900">
                          <a:solidFill>
                            <a:schemeClr val="dk1"/>
                          </a:solidFill>
                          <a:latin typeface="Do Hyeon"/>
                          <a:ea typeface="Do Hyeon"/>
                          <a:cs typeface="Do Hyeon"/>
                          <a:sym typeface="Do Hyeon"/>
                        </a:rPr>
                        <a:t>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666666"/>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88" name="Google Shape;288;p43"/>
          <p:cNvSpPr txBox="1"/>
          <p:nvPr/>
        </p:nvSpPr>
        <p:spPr>
          <a:xfrm>
            <a:off x="4822450" y="4366110"/>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홈케어 세탁 요금표</a:t>
            </a:r>
            <a:endParaRPr b="1" sz="900">
              <a:latin typeface="Anton"/>
              <a:ea typeface="Anton"/>
              <a:cs typeface="Anton"/>
              <a:sym typeface="Anton"/>
            </a:endParaRPr>
          </a:p>
        </p:txBody>
      </p:sp>
      <p:sp>
        <p:nvSpPr>
          <p:cNvPr id="289" name="Google Shape;289;p43"/>
          <p:cNvSpPr/>
          <p:nvPr/>
        </p:nvSpPr>
        <p:spPr>
          <a:xfrm>
            <a:off x="4803015" y="4489338"/>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6"/>
          <p:cNvSpPr txBox="1"/>
          <p:nvPr/>
        </p:nvSpPr>
        <p:spPr>
          <a:xfrm>
            <a:off x="553602" y="1168357"/>
            <a:ext cx="3335400" cy="8565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FFFFFF"/>
              </a:buClr>
              <a:buSzPts val="3200"/>
              <a:buFont typeface="Arial"/>
              <a:buNone/>
            </a:pPr>
            <a:r>
              <a:rPr b="0" i="0" lang="ko" sz="3200" u="none">
                <a:latin typeface="Arial"/>
                <a:ea typeface="Arial"/>
                <a:cs typeface="Arial"/>
                <a:sym typeface="Arial"/>
              </a:rPr>
              <a:t>CONTENTS</a:t>
            </a:r>
            <a:endParaRPr sz="500"/>
          </a:p>
        </p:txBody>
      </p:sp>
      <p:sp>
        <p:nvSpPr>
          <p:cNvPr id="107" name="Google Shape;107;p26"/>
          <p:cNvSpPr txBox="1"/>
          <p:nvPr/>
        </p:nvSpPr>
        <p:spPr>
          <a:xfrm>
            <a:off x="4698446" y="718811"/>
            <a:ext cx="2081700" cy="3028200"/>
          </a:xfrm>
          <a:prstGeom prst="rect">
            <a:avLst/>
          </a:prstGeom>
          <a:noFill/>
          <a:ln>
            <a:noFill/>
          </a:ln>
        </p:spPr>
        <p:txBody>
          <a:bodyPr anchorCtr="0" anchor="t" bIns="26900" lIns="26900" spcFirstLastPara="1" rIns="26900" wrap="square" tIns="26900">
            <a:noAutofit/>
          </a:bodyPr>
          <a:lstStyle/>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1</a:t>
            </a:r>
            <a:r>
              <a:rPr b="1" i="0" lang="ko" sz="1400" u="none">
                <a:latin typeface="Comic Sans MS"/>
                <a:ea typeface="Comic Sans MS"/>
                <a:cs typeface="Comic Sans MS"/>
                <a:sym typeface="Comic Sans MS"/>
              </a:rPr>
              <a:t>. 기획의도 및 배경</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2</a:t>
            </a:r>
            <a:r>
              <a:rPr b="1" i="0" lang="ko" sz="1400" u="none">
                <a:latin typeface="Comic Sans MS"/>
                <a:ea typeface="Comic Sans MS"/>
                <a:cs typeface="Comic Sans MS"/>
                <a:sym typeface="Comic Sans MS"/>
              </a:rPr>
              <a:t>. 목표 </a:t>
            </a:r>
            <a:r>
              <a:rPr b="1" lang="ko">
                <a:latin typeface="Comic Sans MS"/>
                <a:ea typeface="Comic Sans MS"/>
                <a:cs typeface="Comic Sans MS"/>
                <a:sym typeface="Comic Sans MS"/>
              </a:rPr>
              <a:t>및 </a:t>
            </a:r>
            <a:r>
              <a:rPr b="1" lang="ko">
                <a:solidFill>
                  <a:schemeClr val="dk1"/>
                </a:solidFill>
                <a:latin typeface="Comic Sans MS"/>
                <a:ea typeface="Comic Sans MS"/>
                <a:cs typeface="Comic Sans MS"/>
                <a:sym typeface="Comic Sans MS"/>
              </a:rPr>
              <a:t>기대효과</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3</a:t>
            </a:r>
            <a:r>
              <a:rPr b="1" i="0" lang="ko" sz="1400" u="none">
                <a:latin typeface="Comic Sans MS"/>
                <a:ea typeface="Comic Sans MS"/>
                <a:cs typeface="Comic Sans MS"/>
                <a:sym typeface="Comic Sans MS"/>
              </a:rPr>
              <a:t>. 제안의 특장점</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4</a:t>
            </a:r>
            <a:r>
              <a:rPr b="1" i="0" lang="ko" sz="1400" u="none">
                <a:latin typeface="Comic Sans MS"/>
                <a:ea typeface="Comic Sans MS"/>
                <a:cs typeface="Comic Sans MS"/>
                <a:sym typeface="Comic Sans MS"/>
              </a:rPr>
              <a:t>. 개발방법론</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5</a:t>
            </a:r>
            <a:r>
              <a:rPr b="1" i="0" lang="ko" sz="1400" u="none">
                <a:latin typeface="Comic Sans MS"/>
                <a:ea typeface="Comic Sans MS"/>
                <a:cs typeface="Comic Sans MS"/>
                <a:sym typeface="Comic Sans MS"/>
              </a:rPr>
              <a:t>. 벤치마킹 사이트</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6</a:t>
            </a:r>
            <a:r>
              <a:rPr b="1" i="0" lang="ko" sz="1400" u="none">
                <a:latin typeface="Comic Sans MS"/>
                <a:ea typeface="Comic Sans MS"/>
                <a:cs typeface="Comic Sans MS"/>
                <a:sym typeface="Comic Sans MS"/>
              </a:rPr>
              <a:t>. 사이트 맵</a:t>
            </a:r>
            <a:endParaRPr b="1" i="0" sz="1400" u="none">
              <a:latin typeface="Comic Sans MS"/>
              <a:ea typeface="Comic Sans MS"/>
              <a:cs typeface="Comic Sans MS"/>
              <a:sym typeface="Comic Sans MS"/>
            </a:endParaRPr>
          </a:p>
          <a:p>
            <a:pPr indent="0" lvl="0" marL="0" marR="0" rtl="0" algn="l">
              <a:lnSpc>
                <a:spcPct val="15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7</a:t>
            </a:r>
            <a:r>
              <a:rPr b="1" i="0" lang="ko" sz="1400" u="none">
                <a:latin typeface="Comic Sans MS"/>
                <a:ea typeface="Comic Sans MS"/>
                <a:cs typeface="Comic Sans MS"/>
                <a:sym typeface="Comic Sans MS"/>
              </a:rPr>
              <a:t>. 요구사항 분석</a:t>
            </a:r>
            <a:endParaRPr b="1" i="0" sz="1400" u="none">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1" i="0" sz="1400" u="none">
              <a:latin typeface="Comic Sans MS"/>
              <a:ea typeface="Comic Sans MS"/>
              <a:cs typeface="Comic Sans MS"/>
              <a:sym typeface="Comic Sans MS"/>
            </a:endParaRPr>
          </a:p>
          <a:p>
            <a:pPr indent="0" lvl="0" marL="0" marR="0" rtl="0" algn="l">
              <a:lnSpc>
                <a:spcPct val="100000"/>
              </a:lnSpc>
              <a:spcBef>
                <a:spcPts val="400"/>
              </a:spcBef>
              <a:spcAft>
                <a:spcPts val="0"/>
              </a:spcAft>
              <a:buNone/>
            </a:pPr>
            <a:r>
              <a:t/>
            </a:r>
            <a:endParaRPr b="1" i="0" sz="1400" u="none">
              <a:latin typeface="Comic Sans MS"/>
              <a:ea typeface="Comic Sans MS"/>
              <a:cs typeface="Comic Sans MS"/>
              <a:sym typeface="Comic Sans MS"/>
            </a:endParaRPr>
          </a:p>
        </p:txBody>
      </p:sp>
      <p:sp>
        <p:nvSpPr>
          <p:cNvPr id="108" name="Google Shape;108;p26"/>
          <p:cNvSpPr txBox="1"/>
          <p:nvPr/>
        </p:nvSpPr>
        <p:spPr>
          <a:xfrm>
            <a:off x="6566699" y="1093837"/>
            <a:ext cx="2217300" cy="3788400"/>
          </a:xfrm>
          <a:prstGeom prst="rect">
            <a:avLst/>
          </a:prstGeom>
          <a:noFill/>
          <a:ln>
            <a:noFill/>
          </a:ln>
        </p:spPr>
        <p:txBody>
          <a:bodyPr anchorCtr="0" anchor="t" bIns="26900" lIns="26900" spcFirstLastPara="1" rIns="26900" wrap="square" tIns="26900">
            <a:noAutofit/>
          </a:bodyPr>
          <a:lstStyle/>
          <a:p>
            <a:pPr indent="0" lvl="0" marL="0" marR="0" rtl="0" algn="l">
              <a:lnSpc>
                <a:spcPct val="13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8</a:t>
            </a:r>
            <a:r>
              <a:rPr b="1" i="0" lang="ko" sz="1400" u="none">
                <a:latin typeface="Comic Sans MS"/>
                <a:ea typeface="Comic Sans MS"/>
                <a:cs typeface="Comic Sans MS"/>
                <a:sym typeface="Comic Sans MS"/>
              </a:rPr>
              <a:t>. 개념설계</a:t>
            </a:r>
            <a:endParaRPr b="1">
              <a:latin typeface="Comic Sans MS"/>
              <a:ea typeface="Comic Sans MS"/>
              <a:cs typeface="Comic Sans MS"/>
              <a:sym typeface="Comic Sans MS"/>
            </a:endParaRPr>
          </a:p>
          <a:p>
            <a:pPr indent="0" lvl="0" marL="0" marR="0" rtl="0" algn="l">
              <a:lnSpc>
                <a:spcPct val="13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9</a:t>
            </a:r>
            <a:r>
              <a:rPr b="1" i="0" lang="ko" sz="1400" u="none">
                <a:latin typeface="Comic Sans MS"/>
                <a:ea typeface="Comic Sans MS"/>
                <a:cs typeface="Comic Sans MS"/>
                <a:sym typeface="Comic Sans MS"/>
              </a:rPr>
              <a:t>. 논리설계</a:t>
            </a:r>
            <a:endParaRPr b="1" i="0" sz="1400" u="none">
              <a:latin typeface="Comic Sans MS"/>
              <a:ea typeface="Comic Sans MS"/>
              <a:cs typeface="Comic Sans MS"/>
              <a:sym typeface="Comic Sans MS"/>
            </a:endParaRPr>
          </a:p>
          <a:p>
            <a:pPr indent="0" lvl="0" marL="0" marR="0" rtl="0" algn="l">
              <a:lnSpc>
                <a:spcPct val="13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10</a:t>
            </a:r>
            <a:r>
              <a:rPr b="1" i="0" lang="ko" sz="1400" u="none">
                <a:latin typeface="Comic Sans MS"/>
                <a:ea typeface="Comic Sans MS"/>
                <a:cs typeface="Comic Sans MS"/>
                <a:sym typeface="Comic Sans MS"/>
              </a:rPr>
              <a:t>. 물리설계</a:t>
            </a:r>
            <a:endParaRPr b="1" i="0" sz="1400" u="none">
              <a:latin typeface="Comic Sans MS"/>
              <a:ea typeface="Comic Sans MS"/>
              <a:cs typeface="Comic Sans MS"/>
              <a:sym typeface="Comic Sans MS"/>
            </a:endParaRPr>
          </a:p>
          <a:p>
            <a:pPr indent="0" lvl="0" marL="0" marR="0" rtl="0" algn="l">
              <a:lnSpc>
                <a:spcPct val="13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11</a:t>
            </a:r>
            <a:r>
              <a:rPr b="1" i="0" lang="ko" sz="1400" u="none">
                <a:latin typeface="Comic Sans MS"/>
                <a:ea typeface="Comic Sans MS"/>
                <a:cs typeface="Comic Sans MS"/>
                <a:sym typeface="Comic Sans MS"/>
              </a:rPr>
              <a:t>. 프로세스모델링/UML</a:t>
            </a:r>
            <a:endParaRPr b="1" i="0" sz="1400" u="none">
              <a:latin typeface="Comic Sans MS"/>
              <a:ea typeface="Comic Sans MS"/>
              <a:cs typeface="Comic Sans MS"/>
              <a:sym typeface="Comic Sans MS"/>
            </a:endParaRPr>
          </a:p>
          <a:p>
            <a:pPr indent="0" lvl="0" marL="0" marR="0" rtl="0" algn="l">
              <a:lnSpc>
                <a:spcPct val="130000"/>
              </a:lnSpc>
              <a:spcBef>
                <a:spcPts val="0"/>
              </a:spcBef>
              <a:spcAft>
                <a:spcPts val="0"/>
              </a:spcAft>
              <a:buClr>
                <a:srgbClr val="FFFFFF"/>
              </a:buClr>
              <a:buSzPts val="1400"/>
              <a:buFont typeface="Arial"/>
              <a:buNone/>
            </a:pPr>
            <a:r>
              <a:rPr b="1" lang="ko">
                <a:latin typeface="Comic Sans MS"/>
                <a:ea typeface="Comic Sans MS"/>
                <a:cs typeface="Comic Sans MS"/>
                <a:sym typeface="Comic Sans MS"/>
              </a:rPr>
              <a:t>12</a:t>
            </a:r>
            <a:r>
              <a:rPr b="1" i="0" lang="ko" sz="1400" u="none">
                <a:latin typeface="Comic Sans MS"/>
                <a:ea typeface="Comic Sans MS"/>
                <a:cs typeface="Comic Sans MS"/>
                <a:sym typeface="Comic Sans MS"/>
              </a:rPr>
              <a:t>. 기능명세서 </a:t>
            </a:r>
            <a:br>
              <a:rPr b="1" i="0" lang="ko" sz="1400" u="none">
                <a:latin typeface="Comic Sans MS"/>
                <a:ea typeface="Comic Sans MS"/>
                <a:cs typeface="Comic Sans MS"/>
                <a:sym typeface="Comic Sans MS"/>
              </a:rPr>
            </a:br>
            <a:r>
              <a:rPr b="1" lang="ko">
                <a:latin typeface="Comic Sans MS"/>
                <a:ea typeface="Comic Sans MS"/>
                <a:cs typeface="Comic Sans MS"/>
                <a:sym typeface="Comic Sans MS"/>
              </a:rPr>
              <a:t>13</a:t>
            </a:r>
            <a:r>
              <a:rPr b="1" i="0" lang="ko" sz="1400" u="none">
                <a:latin typeface="Comic Sans MS"/>
                <a:ea typeface="Comic Sans MS"/>
                <a:cs typeface="Comic Sans MS"/>
                <a:sym typeface="Comic Sans MS"/>
              </a:rPr>
              <a:t>. 스토리보드 </a:t>
            </a:r>
            <a:br>
              <a:rPr b="1" i="0" lang="ko" sz="1400" u="none">
                <a:latin typeface="Comic Sans MS"/>
                <a:ea typeface="Comic Sans MS"/>
                <a:cs typeface="Comic Sans MS"/>
                <a:sym typeface="Comic Sans MS"/>
              </a:rPr>
            </a:br>
            <a:r>
              <a:rPr b="1" lang="ko">
                <a:latin typeface="Comic Sans MS"/>
                <a:ea typeface="Comic Sans MS"/>
                <a:cs typeface="Comic Sans MS"/>
                <a:sym typeface="Comic Sans MS"/>
              </a:rPr>
              <a:t>14</a:t>
            </a:r>
            <a:r>
              <a:rPr b="1" i="0" lang="ko" sz="1400" u="none">
                <a:latin typeface="Comic Sans MS"/>
                <a:ea typeface="Comic Sans MS"/>
                <a:cs typeface="Comic Sans MS"/>
                <a:sym typeface="Comic Sans MS"/>
              </a:rPr>
              <a:t>. 소스코드 </a:t>
            </a:r>
            <a:br>
              <a:rPr b="1" i="0" lang="ko" sz="1400" u="none">
                <a:latin typeface="Comic Sans MS"/>
                <a:ea typeface="Comic Sans MS"/>
                <a:cs typeface="Comic Sans MS"/>
                <a:sym typeface="Comic Sans MS"/>
              </a:rPr>
            </a:br>
            <a:r>
              <a:rPr b="1" lang="ko">
                <a:latin typeface="Comic Sans MS"/>
                <a:ea typeface="Comic Sans MS"/>
                <a:cs typeface="Comic Sans MS"/>
                <a:sym typeface="Comic Sans MS"/>
              </a:rPr>
              <a:t>15</a:t>
            </a:r>
            <a:r>
              <a:rPr b="1" i="0" lang="ko" sz="1400" u="none">
                <a:latin typeface="Comic Sans MS"/>
                <a:ea typeface="Comic Sans MS"/>
                <a:cs typeface="Comic Sans MS"/>
                <a:sym typeface="Comic Sans MS"/>
              </a:rPr>
              <a:t>. 일정 </a:t>
            </a:r>
            <a:br>
              <a:rPr b="1" i="0" lang="ko" sz="1400" u="none">
                <a:latin typeface="Comic Sans MS"/>
                <a:ea typeface="Comic Sans MS"/>
                <a:cs typeface="Comic Sans MS"/>
                <a:sym typeface="Comic Sans MS"/>
              </a:rPr>
            </a:br>
            <a:r>
              <a:rPr b="1" lang="ko">
                <a:latin typeface="Comic Sans MS"/>
                <a:ea typeface="Comic Sans MS"/>
                <a:cs typeface="Comic Sans MS"/>
                <a:sym typeface="Comic Sans MS"/>
              </a:rPr>
              <a:t>16</a:t>
            </a:r>
            <a:r>
              <a:rPr b="1" i="0" lang="ko" sz="1400" u="none">
                <a:latin typeface="Comic Sans MS"/>
                <a:ea typeface="Comic Sans MS"/>
                <a:cs typeface="Comic Sans MS"/>
                <a:sym typeface="Comic Sans MS"/>
              </a:rPr>
              <a:t>. 사용된 프로그램 </a:t>
            </a:r>
            <a:br>
              <a:rPr b="1" i="0" lang="ko" sz="1400" u="none">
                <a:latin typeface="Comic Sans MS"/>
                <a:ea typeface="Comic Sans MS"/>
                <a:cs typeface="Comic Sans MS"/>
                <a:sym typeface="Comic Sans MS"/>
              </a:rPr>
            </a:br>
            <a:r>
              <a:rPr b="1" lang="ko">
                <a:latin typeface="Comic Sans MS"/>
                <a:ea typeface="Comic Sans MS"/>
                <a:cs typeface="Comic Sans MS"/>
                <a:sym typeface="Comic Sans MS"/>
              </a:rPr>
              <a:t>17</a:t>
            </a:r>
            <a:r>
              <a:rPr b="1" i="0" lang="ko" sz="1400" u="none">
                <a:latin typeface="Comic Sans MS"/>
                <a:ea typeface="Comic Sans MS"/>
                <a:cs typeface="Comic Sans MS"/>
                <a:sym typeface="Comic Sans MS"/>
              </a:rPr>
              <a:t>. 조직도</a:t>
            </a:r>
            <a:endParaRPr b="1" i="0" sz="1400" u="none">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1" i="0" sz="1400" u="none">
              <a:latin typeface="Comic Sans MS"/>
              <a:ea typeface="Comic Sans MS"/>
              <a:cs typeface="Comic Sans MS"/>
              <a:sym typeface="Comic Sans MS"/>
            </a:endParaRPr>
          </a:p>
          <a:p>
            <a:pPr indent="0" lvl="0" marL="0" marR="0" rtl="0" algn="l">
              <a:lnSpc>
                <a:spcPct val="100000"/>
              </a:lnSpc>
              <a:spcBef>
                <a:spcPts val="400"/>
              </a:spcBef>
              <a:spcAft>
                <a:spcPts val="0"/>
              </a:spcAft>
              <a:buNone/>
            </a:pPr>
            <a:r>
              <a:t/>
            </a:r>
            <a:endParaRPr b="1" i="0" sz="1400" u="none">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graphicFrame>
        <p:nvGraphicFramePr>
          <p:cNvPr id="295" name="Google Shape;295;p44"/>
          <p:cNvGraphicFramePr/>
          <p:nvPr/>
        </p:nvGraphicFramePr>
        <p:xfrm>
          <a:off x="4802375" y="718800"/>
          <a:ext cx="3000000" cy="3000000"/>
        </p:xfrm>
        <a:graphic>
          <a:graphicData uri="http://schemas.openxmlformats.org/drawingml/2006/table">
            <a:tbl>
              <a:tblPr>
                <a:noFill/>
                <a:tableStyleId>{278C0572-C8A3-47C0-A3AE-FFDF10D441A6}</a:tableStyleId>
              </a:tblPr>
              <a:tblGrid>
                <a:gridCol w="995400"/>
                <a:gridCol w="995400"/>
                <a:gridCol w="995400"/>
                <a:gridCol w="995400"/>
              </a:tblGrid>
              <a:tr h="224375">
                <a:tc gridSpan="4">
                  <a:txBody>
                    <a:bodyPr/>
                    <a:lstStyle/>
                    <a:p>
                      <a:pPr indent="0" lvl="0" marL="0" rtl="0" algn="ctr">
                        <a:spcBef>
                          <a:spcPts val="0"/>
                        </a:spcBef>
                        <a:spcAft>
                          <a:spcPts val="0"/>
                        </a:spcAft>
                        <a:buNone/>
                      </a:pPr>
                      <a:r>
                        <a:rPr lang="ko" sz="1000">
                          <a:latin typeface="Do Hyeon"/>
                          <a:ea typeface="Do Hyeon"/>
                          <a:cs typeface="Do Hyeon"/>
                          <a:sym typeface="Do Hyeon"/>
                        </a:rPr>
                        <a:t>발 주 서 </a:t>
                      </a:r>
                      <a:endParaRPr sz="1000">
                        <a:latin typeface="Do Hyeon"/>
                        <a:ea typeface="Do Hyeon"/>
                        <a:cs typeface="Do Hyeon"/>
                        <a:sym typeface="Do Hyeon"/>
                      </a:endParaRPr>
                    </a:p>
                  </a:txBody>
                  <a:tcPr marT="36000" marB="36000" marR="0" marL="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hMerge="1"/>
                <a:tc hMerge="1"/>
                <a:tc hMerge="1"/>
              </a:tr>
              <a:tr h="224400">
                <a:tc>
                  <a:txBody>
                    <a:bodyPr/>
                    <a:lstStyle/>
                    <a:p>
                      <a:pPr indent="0" lvl="0" marL="0" rtl="0" algn="ctr">
                        <a:spcBef>
                          <a:spcPts val="0"/>
                        </a:spcBef>
                        <a:spcAft>
                          <a:spcPts val="0"/>
                        </a:spcAft>
                        <a:buNone/>
                      </a:pPr>
                      <a:r>
                        <a:rPr lang="ko" sz="1000">
                          <a:latin typeface="Do Hyeon"/>
                          <a:ea typeface="Do Hyeon"/>
                          <a:cs typeface="Do Hyeon"/>
                          <a:sym typeface="Do Hyeon"/>
                        </a:rPr>
                        <a:t>발주처 </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gridSpan="3">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유한 크로락스</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c hMerge="1"/>
                <a:tc hMerge="1"/>
              </a:tr>
              <a:tr h="224400">
                <a:tc>
                  <a:txBody>
                    <a:bodyPr/>
                    <a:lstStyle/>
                    <a:p>
                      <a:pPr indent="0" lvl="0" marL="0" rtl="0" algn="ctr">
                        <a:spcBef>
                          <a:spcPts val="0"/>
                        </a:spcBef>
                        <a:spcAft>
                          <a:spcPts val="0"/>
                        </a:spcAft>
                        <a:buNone/>
                      </a:pPr>
                      <a:r>
                        <a:rPr lang="ko" sz="1000">
                          <a:latin typeface="Do Hyeon"/>
                          <a:ea typeface="Do Hyeon"/>
                          <a:cs typeface="Do Hyeon"/>
                          <a:sym typeface="Do Hyeon"/>
                        </a:rPr>
                        <a:t>주소</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gridSpan="3">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서울 특별시 마포구 마포대로 49</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c hMerge="1"/>
                <a:tc hMerge="1"/>
              </a:tr>
              <a:tr h="224400">
                <a:tc>
                  <a:txBody>
                    <a:bodyPr/>
                    <a:lstStyle/>
                    <a:p>
                      <a:pPr indent="0" lvl="0" marL="0" rtl="0" algn="ctr">
                        <a:spcBef>
                          <a:spcPts val="0"/>
                        </a:spcBef>
                        <a:spcAft>
                          <a:spcPts val="0"/>
                        </a:spcAft>
                        <a:buNone/>
                      </a:pPr>
                      <a:r>
                        <a:rPr lang="ko" sz="1000">
                          <a:latin typeface="Do Hyeon"/>
                          <a:ea typeface="Do Hyeon"/>
                          <a:cs typeface="Do Hyeon"/>
                          <a:sym typeface="Do Hyeon"/>
                        </a:rPr>
                        <a:t>연락처</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02-702-6561</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c>
                  <a:txBody>
                    <a:bodyPr/>
                    <a:lstStyle/>
                    <a:p>
                      <a:pPr indent="0" lvl="0" marL="0" rtl="0" algn="ctr">
                        <a:spcBef>
                          <a:spcPts val="0"/>
                        </a:spcBef>
                        <a:spcAft>
                          <a:spcPts val="0"/>
                        </a:spcAft>
                        <a:buNone/>
                      </a:pPr>
                      <a:r>
                        <a:rPr lang="ko" sz="1000">
                          <a:latin typeface="Do Hyeon"/>
                          <a:ea typeface="Do Hyeon"/>
                          <a:cs typeface="Do Hyeon"/>
                          <a:sym typeface="Do Hyeon"/>
                        </a:rPr>
                        <a:t>FAX</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02-702-6606</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r>
              <a:tr h="224400">
                <a:tc>
                  <a:txBody>
                    <a:bodyPr/>
                    <a:lstStyle/>
                    <a:p>
                      <a:pPr indent="0" lvl="0" marL="0" rtl="0" algn="ctr">
                        <a:spcBef>
                          <a:spcPts val="0"/>
                        </a:spcBef>
                        <a:spcAft>
                          <a:spcPts val="0"/>
                        </a:spcAft>
                        <a:buNone/>
                      </a:pPr>
                      <a:r>
                        <a:rPr lang="ko" sz="1000">
                          <a:latin typeface="Do Hyeon"/>
                          <a:ea typeface="Do Hyeon"/>
                          <a:cs typeface="Do Hyeon"/>
                          <a:sym typeface="Do Hyeon"/>
                        </a:rPr>
                        <a:t>발주일자</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2020년 3월 20일</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c>
                  <a:txBody>
                    <a:bodyPr/>
                    <a:lstStyle/>
                    <a:p>
                      <a:pPr indent="0" lvl="0" marL="0" rtl="0" algn="ctr">
                        <a:spcBef>
                          <a:spcPts val="0"/>
                        </a:spcBef>
                        <a:spcAft>
                          <a:spcPts val="0"/>
                        </a:spcAft>
                        <a:buNone/>
                      </a:pPr>
                      <a:r>
                        <a:rPr lang="ko" sz="1000">
                          <a:latin typeface="Do Hyeon"/>
                          <a:ea typeface="Do Hyeon"/>
                          <a:cs typeface="Do Hyeon"/>
                          <a:sym typeface="Do Hyeon"/>
                        </a:rPr>
                        <a:t>납기일자</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2020년 4월 17일</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r>
              <a:tr h="224400">
                <a:tc>
                  <a:txBody>
                    <a:bodyPr/>
                    <a:lstStyle/>
                    <a:p>
                      <a:pPr indent="0" lvl="0" marL="0" rtl="0" algn="ctr">
                        <a:spcBef>
                          <a:spcPts val="0"/>
                        </a:spcBef>
                        <a:spcAft>
                          <a:spcPts val="0"/>
                        </a:spcAft>
                        <a:buNone/>
                      </a:pPr>
                      <a:r>
                        <a:rPr lang="ko" sz="1000">
                          <a:latin typeface="Do Hyeon"/>
                          <a:ea typeface="Do Hyeon"/>
                          <a:cs typeface="Do Hyeon"/>
                          <a:sym typeface="Do Hyeon"/>
                        </a:rPr>
                        <a:t>발주 담당자</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최승환</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c>
                  <a:txBody>
                    <a:bodyPr/>
                    <a:lstStyle/>
                    <a:p>
                      <a:pPr indent="0" lvl="0" marL="0" rtl="0" algn="ctr">
                        <a:spcBef>
                          <a:spcPts val="0"/>
                        </a:spcBef>
                        <a:spcAft>
                          <a:spcPts val="0"/>
                        </a:spcAft>
                        <a:buNone/>
                      </a:pPr>
                      <a:r>
                        <a:rPr lang="ko" sz="1000">
                          <a:latin typeface="Do Hyeon"/>
                          <a:ea typeface="Do Hyeon"/>
                          <a:cs typeface="Do Hyeon"/>
                          <a:sym typeface="Do Hyeon"/>
                        </a:rPr>
                        <a:t>담당자 연락처</a:t>
                      </a:r>
                      <a:endParaRPr sz="1000">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solidFill>
                      <a:srgbClr val="D1B347">
                        <a:alpha val="65880"/>
                      </a:srgbClr>
                    </a:solidFill>
                  </a:tcPr>
                </a:tc>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010-0000-0000</a:t>
                      </a:r>
                      <a:endParaRPr sz="900">
                        <a:solidFill>
                          <a:srgbClr val="666666"/>
                        </a:solidFill>
                        <a:latin typeface="Do Hyeon"/>
                        <a:ea typeface="Do Hyeon"/>
                        <a:cs typeface="Do Hyeon"/>
                        <a:sym typeface="Do Hyeon"/>
                      </a:endParaRPr>
                    </a:p>
                  </a:txBody>
                  <a:tcPr marT="36000" marB="36000" marR="18000" marL="90000" anchor="b">
                    <a:lnL cap="flat" cmpd="sng" w="9525">
                      <a:solidFill>
                        <a:srgbClr val="989898"/>
                      </a:solidFill>
                      <a:prstDash val="solid"/>
                      <a:round/>
                      <a:headEnd len="sm" w="sm" type="none"/>
                      <a:tailEnd len="sm" w="sm" type="none"/>
                    </a:lnL>
                    <a:lnR cap="flat" cmpd="sng" w="9525">
                      <a:solidFill>
                        <a:srgbClr val="989898"/>
                      </a:solidFill>
                      <a:prstDash val="solid"/>
                      <a:round/>
                      <a:headEnd len="sm" w="sm" type="none"/>
                      <a:tailEnd len="sm" w="sm" type="none"/>
                    </a:lnR>
                    <a:lnT cap="flat" cmpd="sng" w="9525">
                      <a:solidFill>
                        <a:srgbClr val="989898"/>
                      </a:solidFill>
                      <a:prstDash val="solid"/>
                      <a:round/>
                      <a:headEnd len="sm" w="sm" type="none"/>
                      <a:tailEnd len="sm" w="sm" type="none"/>
                    </a:lnT>
                    <a:lnB cap="flat" cmpd="sng" w="9525">
                      <a:solidFill>
                        <a:srgbClr val="989898"/>
                      </a:solidFill>
                      <a:prstDash val="solid"/>
                      <a:round/>
                      <a:headEnd len="sm" w="sm" type="none"/>
                      <a:tailEnd len="sm" w="sm" type="none"/>
                    </a:lnB>
                  </a:tcPr>
                </a:tc>
              </a:tr>
            </a:tbl>
          </a:graphicData>
        </a:graphic>
      </p:graphicFrame>
      <p:graphicFrame>
        <p:nvGraphicFramePr>
          <p:cNvPr id="296" name="Google Shape;296;p44"/>
          <p:cNvGraphicFramePr/>
          <p:nvPr/>
        </p:nvGraphicFramePr>
        <p:xfrm>
          <a:off x="4802375" y="2224385"/>
          <a:ext cx="3000000" cy="3000000"/>
        </p:xfrm>
        <a:graphic>
          <a:graphicData uri="http://schemas.openxmlformats.org/drawingml/2006/table">
            <a:tbl>
              <a:tblPr>
                <a:noFill/>
                <a:tableStyleId>{278C0572-C8A3-47C0-A3AE-FFDF10D441A6}</a:tableStyleId>
              </a:tblPr>
              <a:tblGrid>
                <a:gridCol w="1344025"/>
                <a:gridCol w="497500"/>
                <a:gridCol w="388050"/>
                <a:gridCol w="692600"/>
                <a:gridCol w="1059450"/>
              </a:tblGrid>
              <a:tr h="224150">
                <a:tc>
                  <a:txBody>
                    <a:bodyPr/>
                    <a:lstStyle/>
                    <a:p>
                      <a:pPr indent="0" lvl="0" marL="0" rtl="0" algn="ctr">
                        <a:spcBef>
                          <a:spcPts val="0"/>
                        </a:spcBef>
                        <a:spcAft>
                          <a:spcPts val="0"/>
                        </a:spcAft>
                        <a:buNone/>
                      </a:pPr>
                      <a:r>
                        <a:rPr lang="ko" sz="1000">
                          <a:latin typeface="Do Hyeon"/>
                          <a:ea typeface="Do Hyeon"/>
                          <a:cs typeface="Do Hyeon"/>
                          <a:sym typeface="Do Hyeon"/>
                        </a:rPr>
                        <a:t>품명</a:t>
                      </a:r>
                      <a:endParaRPr sz="1000">
                        <a:latin typeface="Do Hyeon"/>
                        <a:ea typeface="Do Hyeon"/>
                        <a:cs typeface="Do Hyeon"/>
                        <a:sym typeface="Do Hyeon"/>
                      </a:endParaRPr>
                    </a:p>
                  </a:txBody>
                  <a:tcPr marT="36000" marB="36000" marR="18000" marL="91425">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단가</a:t>
                      </a:r>
                      <a:endParaRPr sz="1000">
                        <a:latin typeface="Do Hyeon"/>
                        <a:ea typeface="Do Hyeon"/>
                        <a:cs typeface="Do Hyeon"/>
                        <a:sym typeface="Do Hyeon"/>
                      </a:endParaRPr>
                    </a:p>
                  </a:txBody>
                  <a:tcPr marT="36000" marB="36000" marR="18000" marL="91425">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수량</a:t>
                      </a:r>
                      <a:endParaRPr sz="1000">
                        <a:latin typeface="Do Hyeon"/>
                        <a:ea typeface="Do Hyeon"/>
                        <a:cs typeface="Do Hyeon"/>
                        <a:sym typeface="Do Hyeon"/>
                      </a:endParaRPr>
                    </a:p>
                  </a:txBody>
                  <a:tcPr marT="36000" marB="36000" marR="18000" marL="91425">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 총 단가</a:t>
                      </a:r>
                      <a:endParaRPr sz="1000">
                        <a:latin typeface="Do Hyeon"/>
                        <a:ea typeface="Do Hyeon"/>
                        <a:cs typeface="Do Hyeon"/>
                        <a:sym typeface="Do Hyeon"/>
                      </a:endParaRPr>
                    </a:p>
                  </a:txBody>
                  <a:tcPr marT="36000" marB="36000" marR="18000" marL="91425">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비고 </a:t>
                      </a:r>
                      <a:endParaRPr sz="1000">
                        <a:latin typeface="Do Hyeon"/>
                        <a:ea typeface="Do Hyeon"/>
                        <a:cs typeface="Do Hyeon"/>
                        <a:sym typeface="Do Hyeon"/>
                      </a:endParaRPr>
                    </a:p>
                  </a:txBody>
                  <a:tcPr marT="36000" marB="36000" marR="18000" marL="91425">
                    <a:solidFill>
                      <a:srgbClr val="D1B347">
                        <a:alpha val="65880"/>
                      </a:srgbClr>
                    </a:solidFill>
                  </a:tcPr>
                </a:tc>
              </a:tr>
              <a:tr h="2051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유한 락스 레귤러</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1,500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100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150,000원</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1L</a:t>
                      </a:r>
                      <a:endParaRPr sz="900">
                        <a:solidFill>
                          <a:srgbClr val="666666"/>
                        </a:solidFill>
                        <a:latin typeface="Do Hyeon"/>
                        <a:ea typeface="Do Hyeon"/>
                        <a:cs typeface="Do Hyeon"/>
                        <a:sym typeface="Do Hyeon"/>
                      </a:endParaRPr>
                    </a:p>
                  </a:txBody>
                  <a:tcPr marT="36000" marB="36000" marR="91425" marL="91425"/>
                </a:tc>
              </a:tr>
              <a:tr h="2051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유한 락스 후로랄</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1,800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20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36,000원</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  </a:t>
                      </a:r>
                      <a:r>
                        <a:rPr lang="ko" sz="900">
                          <a:solidFill>
                            <a:srgbClr val="666666"/>
                          </a:solidFill>
                          <a:latin typeface="Do Hyeon"/>
                          <a:ea typeface="Do Hyeon"/>
                          <a:cs typeface="Do Hyeon"/>
                          <a:sym typeface="Do Hyeon"/>
                        </a:rPr>
                        <a:t>500ml</a:t>
                      </a:r>
                      <a:endParaRPr sz="900">
                        <a:solidFill>
                          <a:srgbClr val="666666"/>
                        </a:solidFill>
                        <a:latin typeface="Do Hyeon"/>
                        <a:ea typeface="Do Hyeon"/>
                        <a:cs typeface="Do Hyeon"/>
                        <a:sym typeface="Do Hyeon"/>
                      </a:endParaRPr>
                    </a:p>
                  </a:txBody>
                  <a:tcPr marT="36000" marB="36000" marR="91425" marL="91425"/>
                </a:tc>
              </a:tr>
              <a:tr h="205125">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유한 더블액션</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3,200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50</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160,000원</a:t>
                      </a:r>
                      <a:endParaRPr sz="900">
                        <a:solidFill>
                          <a:srgbClr val="666666"/>
                        </a:solidFill>
                        <a:latin typeface="Do Hyeon"/>
                        <a:ea typeface="Do Hyeon"/>
                        <a:cs typeface="Do Hyeon"/>
                        <a:sym typeface="Do Hyeon"/>
                      </a:endParaRPr>
                    </a:p>
                  </a:txBody>
                  <a:tcPr marT="36000" marB="36000" marR="91425" marL="91425"/>
                </a:tc>
                <a:tc>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500ml</a:t>
                      </a:r>
                      <a:endParaRPr sz="900">
                        <a:solidFill>
                          <a:srgbClr val="666666"/>
                        </a:solidFill>
                        <a:latin typeface="Do Hyeon"/>
                        <a:ea typeface="Do Hyeon"/>
                        <a:cs typeface="Do Hyeon"/>
                        <a:sym typeface="Do Hyeon"/>
                      </a:endParaRPr>
                    </a:p>
                  </a:txBody>
                  <a:tcPr marT="36000" marB="36000" marR="18000" marL="91425"/>
                </a:tc>
              </a:tr>
              <a:tr h="287250">
                <a:tc gridSpan="2">
                  <a:txBody>
                    <a:bodyPr/>
                    <a:lstStyle/>
                    <a:p>
                      <a:pPr indent="0" lvl="0" marL="0" rtl="0" algn="l">
                        <a:spcBef>
                          <a:spcPts val="0"/>
                        </a:spcBef>
                        <a:spcAft>
                          <a:spcPts val="0"/>
                        </a:spcAft>
                        <a:buNone/>
                      </a:pPr>
                      <a:r>
                        <a:t/>
                      </a:r>
                      <a:endParaRPr/>
                    </a:p>
                  </a:txBody>
                  <a:tcPr marT="36000" marB="36000" marR="91425" marL="91425"/>
                </a:tc>
                <a:tc hMerge="1"/>
                <a:tc gridSpan="2">
                  <a:txBody>
                    <a:bodyPr/>
                    <a:lstStyle/>
                    <a:p>
                      <a:pPr indent="0" lvl="0" marL="0" rtl="0" algn="l">
                        <a:spcBef>
                          <a:spcPts val="0"/>
                        </a:spcBef>
                        <a:spcAft>
                          <a:spcPts val="0"/>
                        </a:spcAft>
                        <a:buNone/>
                      </a:pPr>
                      <a:r>
                        <a:rPr lang="ko" sz="1000">
                          <a:latin typeface="Do Hyeon"/>
                          <a:ea typeface="Do Hyeon"/>
                          <a:cs typeface="Do Hyeon"/>
                          <a:sym typeface="Do Hyeon"/>
                        </a:rPr>
                        <a:t>총 발주 금액</a:t>
                      </a:r>
                      <a:endParaRPr sz="1000">
                        <a:latin typeface="Do Hyeon"/>
                        <a:ea typeface="Do Hyeon"/>
                        <a:cs typeface="Do Hyeon"/>
                        <a:sym typeface="Do Hyeon"/>
                      </a:endParaRPr>
                    </a:p>
                  </a:txBody>
                  <a:tcPr marT="36000" marB="36000" marR="18000" marL="91425">
                    <a:solidFill>
                      <a:srgbClr val="D1B347">
                        <a:alpha val="65880"/>
                      </a:srgbClr>
                    </a:solidFill>
                  </a:tcPr>
                </a:tc>
                <a:tc hMerge="1"/>
                <a:tc>
                  <a:txBody>
                    <a:bodyPr/>
                    <a:lstStyle/>
                    <a:p>
                      <a:pPr indent="0" lvl="0" marL="0" rtl="0" algn="l">
                        <a:spcBef>
                          <a:spcPts val="0"/>
                        </a:spcBef>
                        <a:spcAft>
                          <a:spcPts val="0"/>
                        </a:spcAft>
                        <a:buNone/>
                      </a:pPr>
                      <a:r>
                        <a:rPr lang="ko" sz="900">
                          <a:solidFill>
                            <a:srgbClr val="666666"/>
                          </a:solidFill>
                          <a:latin typeface="Do Hyeon"/>
                          <a:ea typeface="Do Hyeon"/>
                          <a:cs typeface="Do Hyeon"/>
                          <a:sym typeface="Do Hyeon"/>
                        </a:rPr>
                        <a:t>346,000 원</a:t>
                      </a:r>
                      <a:endParaRPr sz="900">
                        <a:solidFill>
                          <a:srgbClr val="666666"/>
                        </a:solidFill>
                        <a:latin typeface="Do Hyeon"/>
                        <a:ea typeface="Do Hyeon"/>
                        <a:cs typeface="Do Hyeon"/>
                        <a:sym typeface="Do Hyeon"/>
                      </a:endParaRPr>
                    </a:p>
                  </a:txBody>
                  <a:tcPr marT="36000" marB="36000" marR="91425" marL="91425"/>
                </a:tc>
              </a:tr>
            </a:tbl>
          </a:graphicData>
        </a:graphic>
      </p:graphicFrame>
      <p:sp>
        <p:nvSpPr>
          <p:cNvPr id="297" name="Google Shape;297;p44"/>
          <p:cNvSpPr txBox="1"/>
          <p:nvPr/>
        </p:nvSpPr>
        <p:spPr>
          <a:xfrm>
            <a:off x="4821800" y="3352085"/>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홈케어 청소물품 발주서</a:t>
            </a:r>
            <a:endParaRPr b="1" sz="900">
              <a:latin typeface="Anton"/>
              <a:ea typeface="Anton"/>
              <a:cs typeface="Anton"/>
              <a:sym typeface="Anton"/>
            </a:endParaRPr>
          </a:p>
        </p:txBody>
      </p:sp>
      <p:sp>
        <p:nvSpPr>
          <p:cNvPr id="298" name="Google Shape;298;p44"/>
          <p:cNvSpPr/>
          <p:nvPr/>
        </p:nvSpPr>
        <p:spPr>
          <a:xfrm>
            <a:off x="4802365" y="3475313"/>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txBox="1"/>
          <p:nvPr/>
        </p:nvSpPr>
        <p:spPr>
          <a:xfrm>
            <a:off x="360004" y="718796"/>
            <a:ext cx="3981000" cy="12846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1100"/>
              <a:buFont typeface="Arial"/>
              <a:buNone/>
            </a:pPr>
            <a:r>
              <a:rPr b="1" i="0" lang="ko" sz="1100" u="none">
                <a:solidFill>
                  <a:srgbClr val="2F2F2F"/>
                </a:solidFill>
                <a:latin typeface="Arimo"/>
                <a:ea typeface="Arimo"/>
                <a:cs typeface="Arimo"/>
                <a:sym typeface="Arimo"/>
              </a:rPr>
              <a:t>청소에 필요한 자재들은 자재관리부서에서 관리하게되는데 청소물품 발주서를 작성하여 업체로 보내게되면 물품들이 입고되게 되는데 입고된 물품에 누락이 없도록 확실하게 검수하여 자재관리자가 입고 확인서를 작성합니다. 입고확인후 재고를 다시한번 파악한 후 청소근무자가 근무를 나갈때 반출하게 되며 소비된 자재만큼 최신화하고 남은 재고가 20%미만이 되게되면 재고부족을 알려줍니다.</a:t>
            </a:r>
            <a:endParaRPr b="1" i="0" sz="1100" u="none">
              <a:solidFill>
                <a:srgbClr val="2F2F2F"/>
              </a:solidFill>
              <a:latin typeface="Arimo"/>
              <a:ea typeface="Arimo"/>
              <a:cs typeface="Arimo"/>
              <a:sym typeface="Arimo"/>
            </a:endParaRPr>
          </a:p>
          <a:p>
            <a:pPr indent="0" lvl="0" marL="0" marR="0" rtl="0" algn="l">
              <a:lnSpc>
                <a:spcPct val="100000"/>
              </a:lnSpc>
              <a:spcBef>
                <a:spcPts val="300"/>
              </a:spcBef>
              <a:spcAft>
                <a:spcPts val="0"/>
              </a:spcAft>
              <a:buNone/>
            </a:pPr>
            <a:r>
              <a:t/>
            </a:r>
            <a:endParaRPr b="1" i="0" sz="1100" u="none">
              <a:solidFill>
                <a:srgbClr val="2F2F2F"/>
              </a:solidFill>
              <a:latin typeface="Arimo"/>
              <a:ea typeface="Arimo"/>
              <a:cs typeface="Arimo"/>
              <a:sym typeface="Arimo"/>
            </a:endParaRPr>
          </a:p>
        </p:txBody>
      </p:sp>
      <p:graphicFrame>
        <p:nvGraphicFramePr>
          <p:cNvPr id="300" name="Google Shape;300;p44"/>
          <p:cNvGraphicFramePr/>
          <p:nvPr/>
        </p:nvGraphicFramePr>
        <p:xfrm>
          <a:off x="360000" y="2618885"/>
          <a:ext cx="3000000" cy="3000000"/>
        </p:xfrm>
        <a:graphic>
          <a:graphicData uri="http://schemas.openxmlformats.org/drawingml/2006/table">
            <a:tbl>
              <a:tblPr>
                <a:noFill/>
                <a:tableStyleId>{278C0572-C8A3-47C0-A3AE-FFDF10D441A6}</a:tableStyleId>
              </a:tblPr>
              <a:tblGrid>
                <a:gridCol w="1421900"/>
                <a:gridCol w="526325"/>
                <a:gridCol w="410525"/>
                <a:gridCol w="732725"/>
                <a:gridCol w="1120825"/>
              </a:tblGrid>
              <a:tr h="224150">
                <a:tc gridSpan="2">
                  <a:txBody>
                    <a:bodyPr/>
                    <a:lstStyle/>
                    <a:p>
                      <a:pPr indent="0" lvl="0" marL="0" rtl="0" algn="ctr">
                        <a:spcBef>
                          <a:spcPts val="0"/>
                        </a:spcBef>
                        <a:spcAft>
                          <a:spcPts val="0"/>
                        </a:spcAft>
                        <a:buNone/>
                      </a:pPr>
                      <a:r>
                        <a:rPr lang="ko" sz="1000">
                          <a:latin typeface="Do Hyeon"/>
                          <a:ea typeface="Do Hyeon"/>
                          <a:cs typeface="Do Hyeon"/>
                          <a:sym typeface="Do Hyeon"/>
                        </a:rPr>
                        <a:t>면적</a:t>
                      </a:r>
                      <a:endParaRPr sz="1000">
                        <a:latin typeface="Do Hyeon"/>
                        <a:ea typeface="Do Hyeon"/>
                        <a:cs typeface="Do Hyeon"/>
                        <a:sym typeface="Do Hyeon"/>
                      </a:endParaRPr>
                    </a:p>
                  </a:txBody>
                  <a:tcPr marT="36000" marB="36000" marR="18000" marL="91425">
                    <a:solidFill>
                      <a:srgbClr val="D1B347">
                        <a:alpha val="65880"/>
                      </a:srgbClr>
                    </a:solidFill>
                  </a:tcPr>
                </a:tc>
                <a:tc hMerge="1"/>
                <a:tc gridSpan="3">
                  <a:txBody>
                    <a:bodyPr/>
                    <a:lstStyle/>
                    <a:p>
                      <a:pPr indent="0" lvl="0" marL="0" rtl="0" algn="ctr">
                        <a:spcBef>
                          <a:spcPts val="0"/>
                        </a:spcBef>
                        <a:spcAft>
                          <a:spcPts val="0"/>
                        </a:spcAft>
                        <a:buNone/>
                      </a:pPr>
                      <a:r>
                        <a:rPr lang="ko" sz="1000">
                          <a:latin typeface="Do Hyeon"/>
                          <a:ea typeface="Do Hyeon"/>
                          <a:cs typeface="Do Hyeon"/>
                          <a:sym typeface="Do Hyeon"/>
                        </a:rPr>
                        <a:t>금액</a:t>
                      </a:r>
                      <a:endParaRPr sz="1000">
                        <a:latin typeface="Do Hyeon"/>
                        <a:ea typeface="Do Hyeon"/>
                        <a:cs typeface="Do Hyeon"/>
                        <a:sym typeface="Do Hyeon"/>
                      </a:endParaRPr>
                    </a:p>
                  </a:txBody>
                  <a:tcPr marT="36000" marB="36000" marR="18000" marL="91425">
                    <a:solidFill>
                      <a:srgbClr val="D1B347">
                        <a:alpha val="65880"/>
                      </a:srgbClr>
                    </a:solidFill>
                  </a:tcPr>
                </a:tc>
                <a:tc hMerge="1"/>
                <a:tc hMerge="1"/>
              </a:tr>
              <a:tr h="205125">
                <a:tc gridSpan="2">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8평</a:t>
                      </a:r>
                      <a:endParaRPr sz="900">
                        <a:solidFill>
                          <a:srgbClr val="666666"/>
                        </a:solidFill>
                        <a:latin typeface="Do Hyeon"/>
                        <a:ea typeface="Do Hyeon"/>
                        <a:cs typeface="Do Hyeon"/>
                        <a:sym typeface="Do Hyeon"/>
                      </a:endParaRPr>
                    </a:p>
                  </a:txBody>
                  <a:tcPr marT="36000" marB="36000" marR="91425" marL="91425"/>
                </a:tc>
                <a:tc hMerge="1"/>
                <a:tc gridSpan="3">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40,000원</a:t>
                      </a:r>
                      <a:endParaRPr sz="900">
                        <a:solidFill>
                          <a:srgbClr val="666666"/>
                        </a:solidFill>
                        <a:latin typeface="Do Hyeon"/>
                        <a:ea typeface="Do Hyeon"/>
                        <a:cs typeface="Do Hyeon"/>
                        <a:sym typeface="Do Hyeon"/>
                      </a:endParaRPr>
                    </a:p>
                  </a:txBody>
                  <a:tcPr marT="36000" marB="36000" marR="91425" marL="91425"/>
                </a:tc>
                <a:tc hMerge="1"/>
                <a:tc hMerge="1"/>
              </a:tr>
              <a:tr h="205125">
                <a:tc gridSpan="2">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10평</a:t>
                      </a:r>
                      <a:endParaRPr sz="900">
                        <a:solidFill>
                          <a:srgbClr val="666666"/>
                        </a:solidFill>
                        <a:latin typeface="Do Hyeon"/>
                        <a:ea typeface="Do Hyeon"/>
                        <a:cs typeface="Do Hyeon"/>
                        <a:sym typeface="Do Hyeon"/>
                      </a:endParaRPr>
                    </a:p>
                  </a:txBody>
                  <a:tcPr marT="36000" marB="36000" marR="91425" marL="91425"/>
                </a:tc>
                <a:tc hMerge="1"/>
                <a:tc gridSpan="3">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46,000원</a:t>
                      </a:r>
                      <a:endParaRPr sz="900">
                        <a:solidFill>
                          <a:srgbClr val="666666"/>
                        </a:solidFill>
                        <a:latin typeface="Do Hyeon"/>
                        <a:ea typeface="Do Hyeon"/>
                        <a:cs typeface="Do Hyeon"/>
                        <a:sym typeface="Do Hyeon"/>
                      </a:endParaRPr>
                    </a:p>
                  </a:txBody>
                  <a:tcPr marT="36000" marB="36000" marR="91425" marL="91425"/>
                </a:tc>
                <a:tc hMerge="1"/>
                <a:tc hMerge="1"/>
              </a:tr>
              <a:tr h="205125">
                <a:tc gridSpan="2">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13평</a:t>
                      </a:r>
                      <a:endParaRPr sz="900">
                        <a:solidFill>
                          <a:srgbClr val="666666"/>
                        </a:solidFill>
                        <a:latin typeface="Do Hyeon"/>
                        <a:ea typeface="Do Hyeon"/>
                        <a:cs typeface="Do Hyeon"/>
                        <a:sym typeface="Do Hyeon"/>
                      </a:endParaRPr>
                    </a:p>
                  </a:txBody>
                  <a:tcPr marT="36000" marB="36000" marR="91425" marL="91425"/>
                </a:tc>
                <a:tc hMerge="1"/>
                <a:tc gridSpan="3">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55,000원</a:t>
                      </a:r>
                      <a:endParaRPr sz="900">
                        <a:solidFill>
                          <a:srgbClr val="666666"/>
                        </a:solidFill>
                        <a:latin typeface="Do Hyeon"/>
                        <a:ea typeface="Do Hyeon"/>
                        <a:cs typeface="Do Hyeon"/>
                        <a:sym typeface="Do Hyeon"/>
                      </a:endParaRPr>
                    </a:p>
                  </a:txBody>
                  <a:tcPr marT="36000" marB="36000" marR="91425" marL="91425"/>
                </a:tc>
                <a:tc hMerge="1"/>
                <a:tc hMerge="1"/>
              </a:tr>
              <a:tr h="205125">
                <a:tc gridSpan="2">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16평</a:t>
                      </a:r>
                      <a:endParaRPr sz="900">
                        <a:solidFill>
                          <a:srgbClr val="666666"/>
                        </a:solidFill>
                        <a:latin typeface="Do Hyeon"/>
                        <a:ea typeface="Do Hyeon"/>
                        <a:cs typeface="Do Hyeon"/>
                        <a:sym typeface="Do Hyeon"/>
                      </a:endParaRPr>
                    </a:p>
                  </a:txBody>
                  <a:tcPr marT="36000" marB="36000" marR="91425" marL="91425"/>
                </a:tc>
                <a:tc hMerge="1"/>
                <a:tc gridSpan="3">
                  <a:txBody>
                    <a:bodyPr/>
                    <a:lstStyle/>
                    <a:p>
                      <a:pPr indent="0" lvl="0" marL="0" rtl="0" algn="ctr">
                        <a:spcBef>
                          <a:spcPts val="0"/>
                        </a:spcBef>
                        <a:spcAft>
                          <a:spcPts val="0"/>
                        </a:spcAft>
                        <a:buNone/>
                      </a:pPr>
                      <a:r>
                        <a:rPr lang="ko" sz="900">
                          <a:solidFill>
                            <a:srgbClr val="666666"/>
                          </a:solidFill>
                          <a:latin typeface="Do Hyeon"/>
                          <a:ea typeface="Do Hyeon"/>
                          <a:cs typeface="Do Hyeon"/>
                          <a:sym typeface="Do Hyeon"/>
                        </a:rPr>
                        <a:t>64,000원</a:t>
                      </a:r>
                      <a:endParaRPr sz="900">
                        <a:solidFill>
                          <a:srgbClr val="666666"/>
                        </a:solidFill>
                        <a:latin typeface="Do Hyeon"/>
                        <a:ea typeface="Do Hyeon"/>
                        <a:cs typeface="Do Hyeon"/>
                        <a:sym typeface="Do Hyeon"/>
                      </a:endParaRPr>
                    </a:p>
                  </a:txBody>
                  <a:tcPr marT="36000" marB="36000" marR="91425" marL="91425"/>
                </a:tc>
                <a:tc hMerge="1"/>
                <a:tc hMerge="1"/>
              </a:tr>
            </a:tbl>
          </a:graphicData>
        </a:graphic>
      </p:graphicFrame>
      <p:sp>
        <p:nvSpPr>
          <p:cNvPr id="301" name="Google Shape;301;p44"/>
          <p:cNvSpPr txBox="1"/>
          <p:nvPr/>
        </p:nvSpPr>
        <p:spPr>
          <a:xfrm>
            <a:off x="379425" y="3664685"/>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홈케어 청소요금표</a:t>
            </a:r>
            <a:endParaRPr b="1" sz="900">
              <a:latin typeface="Anton"/>
              <a:ea typeface="Anton"/>
              <a:cs typeface="Anton"/>
              <a:sym typeface="Anton"/>
            </a:endParaRPr>
          </a:p>
        </p:txBody>
      </p:sp>
      <p:sp>
        <p:nvSpPr>
          <p:cNvPr id="302" name="Google Shape;302;p44"/>
          <p:cNvSpPr/>
          <p:nvPr/>
        </p:nvSpPr>
        <p:spPr>
          <a:xfrm>
            <a:off x="359990" y="3787913"/>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7. 요구사항분석</a:t>
            </a:r>
            <a:endParaRPr sz="2400">
              <a:latin typeface="Do Hyeon"/>
              <a:ea typeface="Do Hyeon"/>
              <a:cs typeface="Do Hyeon"/>
              <a:sym typeface="Do Hyeon"/>
            </a:endParaRPr>
          </a:p>
        </p:txBody>
      </p:sp>
      <p:graphicFrame>
        <p:nvGraphicFramePr>
          <p:cNvPr id="308" name="Google Shape;308;p45"/>
          <p:cNvGraphicFramePr/>
          <p:nvPr/>
        </p:nvGraphicFramePr>
        <p:xfrm>
          <a:off x="359988" y="718810"/>
          <a:ext cx="3000000" cy="3000000"/>
        </p:xfrm>
        <a:graphic>
          <a:graphicData uri="http://schemas.openxmlformats.org/drawingml/2006/table">
            <a:tbl>
              <a:tblPr>
                <a:noFill/>
                <a:tableStyleId>{F8E93DF3-DE6F-4F66-A473-6220AA58B512}</a:tableStyleId>
              </a:tblPr>
              <a:tblGrid>
                <a:gridCol w="1058375"/>
                <a:gridCol w="1034050"/>
                <a:gridCol w="1205875"/>
                <a:gridCol w="913700"/>
              </a:tblGrid>
              <a:tr h="219650">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납품업체</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900">
                          <a:latin typeface="Do Hyeon"/>
                          <a:ea typeface="Do Hyeon"/>
                          <a:cs typeface="Do Hyeon"/>
                          <a:sym typeface="Do Hyeon"/>
                        </a:rPr>
                        <a:t>유한 크로락스</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1000">
                          <a:latin typeface="Do Hyeon"/>
                          <a:ea typeface="Do Hyeon"/>
                          <a:cs typeface="Do Hyeon"/>
                          <a:sym typeface="Do Hyeon"/>
                        </a:rPr>
                        <a:t>검수 일자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900">
                          <a:latin typeface="Do Hyeon"/>
                          <a:ea typeface="Do Hyeon"/>
                          <a:cs typeface="Do Hyeon"/>
                          <a:sym typeface="Do Hyeon"/>
                        </a:rPr>
                        <a:t>2020년4월9일</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1000">
                          <a:latin typeface="Do Hyeon"/>
                          <a:ea typeface="Do Hyeon"/>
                          <a:cs typeface="Do Hyeon"/>
                          <a:sym typeface="Do Hyeon"/>
                        </a:rPr>
                        <a:t>납품업체 주소</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spcBef>
                          <a:spcPts val="0"/>
                        </a:spcBef>
                        <a:spcAft>
                          <a:spcPts val="0"/>
                        </a:spcAft>
                        <a:buNone/>
                      </a:pPr>
                      <a:r>
                        <a:rPr lang="ko" sz="900">
                          <a:latin typeface="Do Hyeon"/>
                          <a:ea typeface="Do Hyeon"/>
                          <a:cs typeface="Do Hyeon"/>
                          <a:sym typeface="Do Hyeon"/>
                        </a:rPr>
                        <a:t>서울 특별시 마포구 마포대로 49</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190425">
                <a:tc>
                  <a:txBody>
                    <a:bodyPr/>
                    <a:lstStyle/>
                    <a:p>
                      <a:pPr indent="0" lvl="0" marL="0" rtl="0" algn="ctr">
                        <a:spcBef>
                          <a:spcPts val="0"/>
                        </a:spcBef>
                        <a:spcAft>
                          <a:spcPts val="0"/>
                        </a:spcAft>
                        <a:buNone/>
                      </a:pPr>
                      <a:r>
                        <a:rPr lang="ko" sz="1000">
                          <a:latin typeface="Do Hyeon"/>
                          <a:ea typeface="Do Hyeon"/>
                          <a:cs typeface="Do Hyeon"/>
                          <a:sym typeface="Do Hyeon"/>
                        </a:rPr>
                        <a:t>검수 담당자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900">
                          <a:latin typeface="Do Hyeon"/>
                          <a:ea typeface="Do Hyeon"/>
                          <a:cs typeface="Do Hyeon"/>
                          <a:sym typeface="Do Hyeon"/>
                        </a:rPr>
                        <a:t>김 아무개</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1000">
                          <a:latin typeface="Do Hyeon"/>
                          <a:ea typeface="Do Hyeon"/>
                          <a:cs typeface="Do Hyeon"/>
                          <a:sym typeface="Do Hyeon"/>
                        </a:rPr>
                        <a:t>담당자 연락처</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900">
                          <a:latin typeface="Do Hyeon"/>
                          <a:ea typeface="Do Hyeon"/>
                          <a:cs typeface="Do Hyeon"/>
                          <a:sym typeface="Do Hyeon"/>
                        </a:rPr>
                        <a:t>010-1111-2222</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309" name="Google Shape;309;p45"/>
          <p:cNvGraphicFramePr/>
          <p:nvPr/>
        </p:nvGraphicFramePr>
        <p:xfrm>
          <a:off x="359988" y="1414910"/>
          <a:ext cx="3000000" cy="3000000"/>
        </p:xfrm>
        <a:graphic>
          <a:graphicData uri="http://schemas.openxmlformats.org/drawingml/2006/table">
            <a:tbl>
              <a:tblPr>
                <a:noFill/>
                <a:tableStyleId>{F8E93DF3-DE6F-4F66-A473-6220AA58B512}</a:tableStyleId>
              </a:tblPr>
              <a:tblGrid>
                <a:gridCol w="1058375"/>
                <a:gridCol w="1034050"/>
                <a:gridCol w="1205875"/>
                <a:gridCol w="913700"/>
              </a:tblGrid>
              <a:tr h="219650">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품명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단가</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수량</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lang="ko" sz="1000">
                          <a:latin typeface="Do Hyeon"/>
                          <a:ea typeface="Do Hyeon"/>
                          <a:cs typeface="Do Hyeon"/>
                          <a:sym typeface="Do Hyeon"/>
                        </a:rPr>
                        <a:t>비고</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190425">
                <a:tc>
                  <a:txBody>
                    <a:bodyPr/>
                    <a:lstStyle/>
                    <a:p>
                      <a:pPr indent="0" lvl="0" marL="0" rtl="0" algn="ctr">
                        <a:spcBef>
                          <a:spcPts val="0"/>
                        </a:spcBef>
                        <a:spcAft>
                          <a:spcPts val="0"/>
                        </a:spcAft>
                        <a:buNone/>
                      </a:pPr>
                      <a:r>
                        <a:rPr lang="ko" sz="900">
                          <a:latin typeface="Do Hyeon"/>
                          <a:ea typeface="Do Hyeon"/>
                          <a:cs typeface="Do Hyeon"/>
                          <a:sym typeface="Do Hyeon"/>
                        </a:rPr>
                        <a:t>유한락스 레귤러</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1,500원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100EA</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1L</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latin typeface="Do Hyeon"/>
                          <a:ea typeface="Do Hyeon"/>
                          <a:cs typeface="Do Hyeon"/>
                          <a:sym typeface="Do Hyeon"/>
                        </a:rPr>
                        <a:t>유한락스 후로랄</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1,800원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30EA</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500ml</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rPr lang="ko" sz="900">
                          <a:latin typeface="Do Hyeon"/>
                          <a:ea typeface="Do Hyeon"/>
                          <a:cs typeface="Do Hyeon"/>
                          <a:sym typeface="Do Hyeon"/>
                        </a:rPr>
                        <a:t>유한 더블액션</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3,200원</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50EA</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ko" sz="900">
                          <a:latin typeface="Do Hyeon"/>
                          <a:ea typeface="Do Hyeon"/>
                          <a:cs typeface="Do Hyeon"/>
                          <a:sym typeface="Do Hyeon"/>
                        </a:rPr>
                        <a:t>500ml</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190425">
                <a:tc gridSpan="4" rowSpan="4">
                  <a:txBody>
                    <a:bodyPr/>
                    <a:lstStyle/>
                    <a:p>
                      <a:pPr indent="0" lvl="0" marL="0" rtl="0" algn="ctr">
                        <a:spcBef>
                          <a:spcPts val="0"/>
                        </a:spcBef>
                        <a:spcAft>
                          <a:spcPts val="0"/>
                        </a:spcAft>
                        <a:buNone/>
                      </a:pPr>
                      <a:r>
                        <a:rPr lang="ko" sz="900">
                          <a:latin typeface="Do Hyeon"/>
                          <a:ea typeface="Do Hyeon"/>
                          <a:cs typeface="Do Hyeon"/>
                          <a:sym typeface="Do Hyeon"/>
                        </a:rPr>
                        <a:t>다음과 같이 입고되었음을 확인 하였습니다.</a:t>
                      </a:r>
                      <a:endParaRPr sz="900">
                        <a:latin typeface="Do Hyeon"/>
                        <a:ea typeface="Do Hyeon"/>
                        <a:cs typeface="Do Hyeon"/>
                        <a:sym typeface="Do Hyeon"/>
                      </a:endParaRPr>
                    </a:p>
                    <a:p>
                      <a:pPr indent="0" lvl="0" marL="0" rtl="0" algn="ctr">
                        <a:spcBef>
                          <a:spcPts val="0"/>
                        </a:spcBef>
                        <a:spcAft>
                          <a:spcPts val="0"/>
                        </a:spcAft>
                        <a:buNone/>
                      </a:pPr>
                      <a:r>
                        <a:t/>
                      </a:r>
                      <a:endParaRPr sz="900">
                        <a:latin typeface="Do Hyeon"/>
                        <a:ea typeface="Do Hyeon"/>
                        <a:cs typeface="Do Hyeon"/>
                        <a:sym typeface="Do Hyeon"/>
                      </a:endParaRPr>
                    </a:p>
                    <a:p>
                      <a:pPr indent="0" lvl="0" marL="0" rtl="0" algn="ctr">
                        <a:spcBef>
                          <a:spcPts val="0"/>
                        </a:spcBef>
                        <a:spcAft>
                          <a:spcPts val="0"/>
                        </a:spcAft>
                        <a:buNone/>
                      </a:pPr>
                      <a:r>
                        <a:rPr lang="ko" sz="900">
                          <a:latin typeface="Do Hyeon"/>
                          <a:ea typeface="Do Hyeon"/>
                          <a:cs typeface="Do Hyeon"/>
                          <a:sym typeface="Do Hyeon"/>
                        </a:rPr>
                        <a:t>                                            검수 담당자 :                 (인)</a:t>
                      </a:r>
                      <a:endParaRPr sz="9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4" hMerge="1"/>
                <a:tc rowSpan="4" hMerge="1"/>
                <a:tc rowSpan="4" hMerge="1"/>
              </a:tr>
              <a:tr h="190425">
                <a:tc gridSpan="4" vMerge="1"/>
                <a:tc hMerge="1" vMerge="1"/>
                <a:tc hMerge="1" vMerge="1"/>
                <a:tc hMerge="1" vMerge="1"/>
              </a:tr>
              <a:tr h="190425">
                <a:tc gridSpan="4" vMerge="1"/>
                <a:tc hMerge="1" vMerge="1"/>
                <a:tc hMerge="1" vMerge="1"/>
                <a:tc hMerge="1" vMerge="1"/>
              </a:tr>
              <a:tr h="190425">
                <a:tc gridSpan="4" vMerge="1"/>
                <a:tc hMerge="1" vMerge="1"/>
                <a:tc hMerge="1" vMerge="1"/>
                <a:tc hMerge="1" vMerge="1"/>
              </a:tr>
            </a:tbl>
          </a:graphicData>
        </a:graphic>
      </p:graphicFrame>
      <p:sp>
        <p:nvSpPr>
          <p:cNvPr id="310" name="Google Shape;310;p45"/>
          <p:cNvSpPr txBox="1"/>
          <p:nvPr/>
        </p:nvSpPr>
        <p:spPr>
          <a:xfrm>
            <a:off x="379425" y="3538810"/>
            <a:ext cx="19206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Anton"/>
                <a:ea typeface="Anton"/>
                <a:cs typeface="Anton"/>
                <a:sym typeface="Anton"/>
              </a:rPr>
              <a:t>홈케어 입고 확인서</a:t>
            </a:r>
            <a:endParaRPr b="1" sz="900">
              <a:latin typeface="Anton"/>
              <a:ea typeface="Anton"/>
              <a:cs typeface="Anton"/>
              <a:sym typeface="Anton"/>
            </a:endParaRPr>
          </a:p>
        </p:txBody>
      </p:sp>
      <p:sp>
        <p:nvSpPr>
          <p:cNvPr id="311" name="Google Shape;311;p45"/>
          <p:cNvSpPr/>
          <p:nvPr/>
        </p:nvSpPr>
        <p:spPr>
          <a:xfrm>
            <a:off x="359990" y="3662038"/>
            <a:ext cx="49200" cy="42600"/>
          </a:xfrm>
          <a:prstGeom prst="triangl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a:t>
            </a:r>
            <a:r>
              <a:rPr lang="ko" sz="2400">
                <a:latin typeface="Do Hyeon"/>
                <a:ea typeface="Do Hyeon"/>
                <a:cs typeface="Do Hyeon"/>
                <a:sym typeface="Do Hyeon"/>
              </a:rPr>
              <a:t>. 개념설계 </a:t>
            </a:r>
            <a:endParaRPr sz="2400">
              <a:latin typeface="Do Hyeon"/>
              <a:ea typeface="Do Hyeon"/>
              <a:cs typeface="Do Hyeon"/>
              <a:sym typeface="Do Hyeon"/>
            </a:endParaRPr>
          </a:p>
        </p:txBody>
      </p:sp>
      <p:sp>
        <p:nvSpPr>
          <p:cNvPr id="317" name="Google Shape;317;p46"/>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a:t>
            </a:r>
            <a:r>
              <a:rPr lang="ko">
                <a:latin typeface="Do Hyeon"/>
                <a:ea typeface="Do Hyeon"/>
                <a:cs typeface="Do Hyeon"/>
                <a:sym typeface="Do Hyeon"/>
              </a:rPr>
              <a:t>엔티티 타입 도출 )</a:t>
            </a:r>
            <a:endParaRPr>
              <a:latin typeface="Do Hyeon"/>
              <a:ea typeface="Do Hyeon"/>
              <a:cs typeface="Do Hyeon"/>
              <a:sym typeface="Do Hyeon"/>
            </a:endParaRPr>
          </a:p>
        </p:txBody>
      </p:sp>
      <p:sp>
        <p:nvSpPr>
          <p:cNvPr id="318" name="Google Shape;318;p4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쇼핑몰</a:t>
            </a:r>
            <a:endParaRPr b="1" sz="1200"/>
          </a:p>
        </p:txBody>
      </p:sp>
      <p:sp>
        <p:nvSpPr>
          <p:cNvPr id="319" name="Google Shape;319;p46"/>
          <p:cNvSpPr txBox="1"/>
          <p:nvPr/>
        </p:nvSpPr>
        <p:spPr>
          <a:xfrm>
            <a:off x="360000" y="919050"/>
            <a:ext cx="8490600" cy="33054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1.시나리오에서 명사를 구분한다.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SSG,제품,상품,협약,회원,구매정보,구매분석자료,회원가입,약관동의,상품목록,조회,선택,구매,배송,배송정보,상품정보,특별맞춤 배송서비스,제공,배달주기,수량,동일 상품,추후 주문,예약 알람,일괄 배송,창고,원하는 날짜,배송료,정기배송 서비스,일반,실내온도,냉동식품,냉장제품,실내용품,일반생필품,공산품, 배송 ,일자,유통기한 만료 예정 제품,동의,고지된 상품,별도 회신,영업일 기준 5일 이내,장터,거래 수단,정기배송 서비스 2회,알림 서비스,추가 구매,고객 등급,브론즈,실버,골드,플래티넘</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승급,포인트,</a:t>
            </a:r>
            <a:r>
              <a:rPr b="1" lang="ko" sz="900">
                <a:solidFill>
                  <a:srgbClr val="2F2F2F"/>
                </a:solidFill>
                <a:latin typeface="Arimo"/>
                <a:ea typeface="Arimo"/>
                <a:cs typeface="Arimo"/>
                <a:sym typeface="Arimo"/>
              </a:rPr>
              <a:t>배송,수량,도서,산간지역,정기배송,서비스,유통기한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2.개념이 불분명한 것, 광범위한 것은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SSG,제품,상품,회원,구매정보,구매분석자료,회원가입,상품목록,조회,선택,구매,배송,배송정보,상품정보,특별맞춤 배송서비스,제공,배달주기,수량,동일 상품,추후 주문,예약 알람,일괄 배송,창고,원하는 날짜,배송료,정기배송 서비스,일반 배송,수량,도서 산간지역,정기배송 서비스,유통기한,냉동식품,냉장제품,실내용품,일반 생필품,공산품,배송 일자,유통기한 만료 예정 제품,고지된 상품,별도 회신,영업일 기준 5일 이내,장터,거래 수단,정기배송 서비스 2회,알림 서비스,추가 구매,고객 등급,브론즈,실버,골드,플래티넘,승급,포인트</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t/>
            </a:r>
            <a:endParaRPr b="1" sz="9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3.엔티티타입의 특성이거나 속성의 값은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SSG,제품,상품,회원,구매정보,구매분석자료,회원가입,상품목록,조회,선택,구매,배송,배송정보,상품정보,특별맞춤 배송서비스,일괄 배송,,창고,정기배송 서비스,일반 배송,정기배송 서비스,유통기한 만료 예정 제품,영업일 기준 5일 이내,장터,거래 수단,고객 등급,포인트</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4.포괄적인 업무 프로세스에  해당되는 명사는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SSG,제품,상품,회원,구매정보,구매분석자료,회원가입,상품목록,배송,배송정보,상품정보,특별맞춤 배송서비스,일괄 배송,창고,정기배송 서비스,일반 배송,정기배송 서비스</a:t>
            </a:r>
            <a:r>
              <a:rPr b="1" lang="ko" sz="900">
                <a:solidFill>
                  <a:srgbClr val="2F2F2F"/>
                </a:solidFill>
                <a:latin typeface="Arimo"/>
                <a:ea typeface="Arimo"/>
                <a:cs typeface="Arimo"/>
                <a:sym typeface="Arimo"/>
              </a:rPr>
              <a:t>,유통기한 만료 예정 제품,영업일 기준 5일 이내,장터,거래 수단,고객 등급,포인트</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5.중복되는 단어는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lang="ko" sz="900">
                <a:solidFill>
                  <a:srgbClr val="2F2F2F"/>
                </a:solidFill>
                <a:latin typeface="Arimo"/>
                <a:ea typeface="Arimo"/>
                <a:cs typeface="Arimo"/>
                <a:sym typeface="Arimo"/>
              </a:rPr>
              <a:t>상품,회원,배송,정기배송 서비스,장터,고객 등급,주문,장터거래,장바구니,일괄배송</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6.누락된 엔티티타입 정보를 유추한다.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rPr b="1" lang="ko" sz="900">
                <a:solidFill>
                  <a:srgbClr val="2F2F2F"/>
                </a:solidFill>
                <a:latin typeface="Arimo"/>
                <a:ea typeface="Arimo"/>
                <a:cs typeface="Arimo"/>
                <a:sym typeface="Arimo"/>
              </a:rPr>
              <a:t>SSG,상품,회원,구매정보,상품목록,배송,일괄 배송,창고,정기배송 서비스,장터,고객 등급</a:t>
            </a:r>
            <a:endParaRPr b="1" sz="9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sz="10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7.엔티티 타입 도출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상품,회원,배송,정기배송 서비스,장터,고객 등급,주문,장터거래,장바구니,일괄배송</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200"/>
              </a:spcBef>
              <a:spcAft>
                <a:spcPts val="0"/>
              </a:spcAft>
              <a:buNone/>
            </a:pPr>
            <a:r>
              <a:t/>
            </a:r>
            <a:endParaRPr b="1" i="0" sz="900" u="none">
              <a:solidFill>
                <a:srgbClr val="2F2F2F"/>
              </a:solidFill>
              <a:latin typeface="Arimo"/>
              <a:ea typeface="Arimo"/>
              <a:cs typeface="Arimo"/>
              <a:sym typeface="Arim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25" name="Google Shape;325;p47"/>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엔티티 타입 도출 )</a:t>
            </a:r>
            <a:endParaRPr>
              <a:latin typeface="Do Hyeon"/>
              <a:ea typeface="Do Hyeon"/>
              <a:cs typeface="Do Hyeon"/>
              <a:sym typeface="Do Hyeon"/>
            </a:endParaRPr>
          </a:p>
        </p:txBody>
      </p:sp>
      <p:sp>
        <p:nvSpPr>
          <p:cNvPr id="326" name="Google Shape;326;p4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오피스텔 임대</a:t>
            </a:r>
            <a:endParaRPr b="1" sz="1200"/>
          </a:p>
        </p:txBody>
      </p:sp>
      <p:sp>
        <p:nvSpPr>
          <p:cNvPr id="327" name="Google Shape;327;p47"/>
          <p:cNvSpPr txBox="1"/>
          <p:nvPr/>
        </p:nvSpPr>
        <p:spPr>
          <a:xfrm>
            <a:off x="360000" y="919050"/>
            <a:ext cx="8069100" cy="33054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1.시나리오에서 명사를 구분한다.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방, 단기임대, 가구, 거주, 연장, 갱신, 예약, 숙박비, 뷰, 면적, 가격, 관리비, 숙박비, 추가인원,요금, 침구류, 필요물품, 추가비용, 공유기, 인터넷선,</a:t>
            </a:r>
            <a:r>
              <a:rPr b="1" lang="ko" sz="900">
                <a:solidFill>
                  <a:srgbClr val="2F2F2F"/>
                </a:solidFill>
                <a:latin typeface="Arimo"/>
                <a:ea typeface="Arimo"/>
                <a:cs typeface="Arimo"/>
                <a:sym typeface="Arimo"/>
              </a:rPr>
              <a:t>예비가구 </a:t>
            </a:r>
            <a:endParaRPr b="1" sz="9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lang="ko" sz="900">
                <a:solidFill>
                  <a:srgbClr val="2F2F2F"/>
                </a:solidFill>
                <a:latin typeface="Arimo"/>
                <a:ea typeface="Arimo"/>
                <a:cs typeface="Arimo"/>
                <a:sym typeface="Arimo"/>
              </a:rPr>
              <a:t>,</a:t>
            </a:r>
            <a:r>
              <a:rPr b="1" i="0" lang="ko" sz="900" u="none">
                <a:solidFill>
                  <a:srgbClr val="2F2F2F"/>
                </a:solidFill>
                <a:latin typeface="Arimo"/>
                <a:ea typeface="Arimo"/>
                <a:cs typeface="Arimo"/>
                <a:sym typeface="Arimo"/>
              </a:rPr>
              <a:t> 오피스텔, 관리팀, 방 목록, 호실, 기본옵션, 방의사진, 렌탈비용, 대여가능 여부, 반납, 정비, 평점 후기, 가구관리팀, 서랍, TV, </a:t>
            </a:r>
            <a:r>
              <a:rPr b="1" lang="ko" sz="900">
                <a:solidFill>
                  <a:srgbClr val="2F2F2F"/>
                </a:solidFill>
                <a:latin typeface="Arimo"/>
                <a:ea typeface="Arimo"/>
                <a:cs typeface="Arimo"/>
                <a:sym typeface="Arimo"/>
              </a:rPr>
              <a:t>예비호실, 청소, 회수, 대여료, </a:t>
            </a:r>
            <a:r>
              <a:rPr b="1" i="0" lang="ko" sz="900" u="none">
                <a:solidFill>
                  <a:srgbClr val="2F2F2F"/>
                </a:solidFill>
                <a:latin typeface="Arimo"/>
                <a:ea typeface="Arimo"/>
                <a:cs typeface="Arimo"/>
                <a:sym typeface="Arimo"/>
              </a:rPr>
              <a:t> 라디오,베개,간이침대,침구류,가구 ,대여비용, 부가 서비스, 한경가구, 닷컴가구, 가구요청리스트, 제작, 자재발주요청, 임대종료일, 방의 목록,임대기간, 결제, 예약정보, 예약번호, 이메일, 예약현황, 열쇠, 온라인쪽지, 유선전화, 건의사항,퇴실 ,환불, 퇴실 절차</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t/>
            </a:r>
            <a:endParaRPr b="1" sz="900">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2.개념이 불분명한 것, 광범위한 것은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,방, 단기임대, 가구, 숙박비, 면적, 숙박비, 관리비, 요금, 침구류, 방 목록, 호실, 기본옵션, 방의 사진, 렌탈비용</a:t>
            </a:r>
            <a:r>
              <a:rPr b="1" lang="ko" sz="900">
                <a:solidFill>
                  <a:srgbClr val="2F2F2F"/>
                </a:solidFill>
                <a:latin typeface="Arimo"/>
                <a:ea typeface="Arimo"/>
                <a:cs typeface="Arimo"/>
                <a:sym typeface="Arimo"/>
              </a:rPr>
              <a:t>, 퇴실, 환불, 퇴실절차, 예비호실, 예비가구</a:t>
            </a:r>
            <a:r>
              <a:rPr b="1" i="0" lang="ko" sz="900" u="none">
                <a:solidFill>
                  <a:srgbClr val="2F2F2F"/>
                </a:solidFill>
                <a:latin typeface="Arimo"/>
                <a:ea typeface="Arimo"/>
                <a:cs typeface="Arimo"/>
                <a:sym typeface="Arimo"/>
              </a:rPr>
              <a:t> ,</a:t>
            </a:r>
            <a:r>
              <a:rPr b="1" i="0" lang="ko" sz="900" u="none">
                <a:solidFill>
                  <a:srgbClr val="2F2F2F"/>
                </a:solidFill>
                <a:latin typeface="Arimo"/>
                <a:ea typeface="Arimo"/>
                <a:cs typeface="Arimo"/>
                <a:sym typeface="Arimo"/>
              </a:rPr>
              <a:t>가구관리팀,서랍,티비,라디오,베개,간이침대,침구류,</a:t>
            </a:r>
            <a:r>
              <a:rPr b="1" lang="ko" sz="900">
                <a:solidFill>
                  <a:srgbClr val="2F2F2F"/>
                </a:solidFill>
                <a:latin typeface="Arimo"/>
                <a:ea typeface="Arimo"/>
                <a:cs typeface="Arimo"/>
                <a:sym typeface="Arimo"/>
              </a:rPr>
              <a:t>가구, 부가 서비스, 한경가구, 닷컴가구, 가구요청 리스트, 자재발주요청, 임대종료일, 예약정보</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 예약번호, 이메일 , 예약현황, 건의사항</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3.엔티티타입의 특성이거나 속성의 값은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방, 가구, 침구류, 방 목록, 호실, 가구 관리팀, 가구, 가구회사, 가구요청 리스트, 자재요청 리스트, 예약정보 , 예약현황 , 건의사항, 퇴실, 환불 , 예비호실, 예비가구</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4.포괄적인 업무 프로세스에  해당되는 명사는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방, 가구, 침구류 , 방목록, 호실, 가구관리팀, 가구, 가구회사, 가구요청 리스트, 자재요청 리스트, 예약정보, 예약현황, 예비호실, 예비가구</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5.중복되는 단어는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방, 가구, 가구회사, 가구요청 리스트, 자재요청 리스트, 예약정보, 예약현황, 예비호실, 예비가구</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6.누락된 엔티티타입 정보를 유추한다.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고객,방,가구, 가구회사, 가구요청리스트, 방 예약, 가구예약, 방 건의사항 ,가구 건의사항,정비,재고,직원</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7.엔티티 타입 도출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고객,방,가구, 가구회사, 가구발주, 방 예약, 가구예약, 방 건의사항 ,가구 건의사항,가구정비,자재,자재발주,직원,방정비</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200"/>
              </a:spcBef>
              <a:spcAft>
                <a:spcPts val="0"/>
              </a:spcAft>
              <a:buNone/>
            </a:pPr>
            <a:r>
              <a:t/>
            </a:r>
            <a:endParaRPr b="1" i="0" sz="900" u="none">
              <a:solidFill>
                <a:srgbClr val="2F2F2F"/>
              </a:solidFill>
              <a:latin typeface="Arimo"/>
              <a:ea typeface="Arimo"/>
              <a:cs typeface="Arimo"/>
              <a:sym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33" name="Google Shape;333;p48"/>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엔티티 타입 도출 )</a:t>
            </a:r>
            <a:endParaRPr>
              <a:latin typeface="Do Hyeon"/>
              <a:ea typeface="Do Hyeon"/>
              <a:cs typeface="Do Hyeon"/>
              <a:sym typeface="Do Hyeon"/>
            </a:endParaRPr>
          </a:p>
        </p:txBody>
      </p:sp>
      <p:sp>
        <p:nvSpPr>
          <p:cNvPr id="334" name="Google Shape;334;p4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t>홈케어</a:t>
            </a:r>
            <a:endParaRPr b="1" sz="1200"/>
          </a:p>
        </p:txBody>
      </p:sp>
      <p:sp>
        <p:nvSpPr>
          <p:cNvPr id="335" name="Google Shape;335;p48"/>
          <p:cNvSpPr txBox="1"/>
          <p:nvPr/>
        </p:nvSpPr>
        <p:spPr>
          <a:xfrm>
            <a:off x="360000" y="919050"/>
            <a:ext cx="8069100" cy="3305400"/>
          </a:xfrm>
          <a:prstGeom prst="rect">
            <a:avLst/>
          </a:prstGeom>
          <a:noFill/>
          <a:ln>
            <a:noFill/>
          </a:ln>
        </p:spPr>
        <p:txBody>
          <a:bodyPr anchorCtr="0" anchor="t" bIns="26900" lIns="26900" spcFirstLastPara="1" rIns="26900" wrap="square" tIns="26900">
            <a:noAutofit/>
          </a:bodyPr>
          <a:lstStyle/>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1.시나리오에서 명사를 구분한다.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홈 서비스 , 생활, 고객, 서비스, 1인가구,업무, 청소서비스 , 세탁 서비스, 근무자, 인성검사,청소매뉴얼실습 , 성향,, 지원자, 교육장소, 교육날짜, 사원번호, 호출, 대기, 불량근무자, 비밀번호, 여분의열쇠, 날짜, 시간, 도착메세지, 예약, 설문조사, 세탁물봉투, 세탁 요금, 세탁물운반, 배송날짜,세탁물 가격, </a:t>
            </a:r>
            <a:r>
              <a:rPr b="1" lang="ko" sz="900">
                <a:solidFill>
                  <a:srgbClr val="2F2F2F"/>
                </a:solidFill>
                <a:latin typeface="Arimo"/>
                <a:ea typeface="Arimo"/>
                <a:cs typeface="Arimo"/>
                <a:sym typeface="Arimo"/>
              </a:rPr>
              <a:t>입고 확인, 반출, </a:t>
            </a:r>
            <a:r>
              <a:rPr b="1" i="0" lang="ko" sz="900" u="none">
                <a:solidFill>
                  <a:srgbClr val="2F2F2F"/>
                </a:solidFill>
                <a:latin typeface="Arimo"/>
                <a:ea typeface="Arimo"/>
                <a:cs typeface="Arimo"/>
                <a:sym typeface="Arimo"/>
              </a:rPr>
              <a:t>결제,완료메세지,현관사진, 청소물품 발주, 자재, 검수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2.개념이 불분명한 것, 광범위한 것은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청소 서비스 , 세탁 서비스, 근무자, 인성검사,청소매뉴얼실습 , 교육장소, 교육날짜, 사원번호, 호출, 대기, 불량근무자, 날짜, 시간, 도착메세지, 세탁 요금, 세탁물운반, 세탁물 가격, 결제,현관사진, 청소물품 발주, 자재, 검수, 입고 확인, 물품반출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3.엔티티타입의 특성이거나 속성의 값은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청소 서비스, 세탁 서비스, 인성검사, 호출, 대기, 세탁물운반, 청소물품 발주, 자재, 검수, 입고 확인, 물품반출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4.포괄적인 업무 프로세스에  해당되는 명사는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세탁물운반, 청소물품 발주, 검수, 입고 확인, 물품반출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5.중복되는 단어는 제거한다.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세탁물 운반, 청소물품 발주, 입고 확인, 물품반출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6.누락된 엔티티타입 정보를 유추한다.</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세탁물 운반, 청소물품 발주, 입고 확인, 물품반출, 근무사원</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800"/>
              <a:buFont typeface="Arial"/>
              <a:buNone/>
            </a:pPr>
            <a:r>
              <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7.엔티티 타입 도출</a:t>
            </a:r>
            <a:endParaRPr b="1" i="0" sz="9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800"/>
              <a:buFont typeface="Arial"/>
              <a:buNone/>
            </a:pPr>
            <a:r>
              <a:rPr b="1" i="0" lang="ko" sz="900" u="none">
                <a:solidFill>
                  <a:srgbClr val="2F2F2F"/>
                </a:solidFill>
                <a:latin typeface="Arimo"/>
                <a:ea typeface="Arimo"/>
                <a:cs typeface="Arimo"/>
                <a:sym typeface="Arimo"/>
              </a:rPr>
              <a:t>고객, 세탁물 운반, 세탁예약, 세탁요금, 청소예약, 청소요금, 청소물품 발주, 입고확인 ,물품반출, 직원</a:t>
            </a:r>
            <a:endParaRPr b="1" sz="900">
              <a:latin typeface="Arimo"/>
              <a:ea typeface="Arimo"/>
              <a:cs typeface="Arimo"/>
              <a:sym typeface="Arim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41" name="Google Shape;341;p49"/>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엔티티 타입 정의서 )</a:t>
            </a:r>
            <a:endParaRPr>
              <a:latin typeface="Do Hyeon"/>
              <a:ea typeface="Do Hyeon"/>
              <a:cs typeface="Do Hyeon"/>
              <a:sym typeface="Do Hyeon"/>
            </a:endParaRPr>
          </a:p>
        </p:txBody>
      </p:sp>
      <p:sp>
        <p:nvSpPr>
          <p:cNvPr id="342" name="Google Shape;342;p4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100"/>
              <a:t>쇼핑몰</a:t>
            </a:r>
            <a:endParaRPr b="1" sz="1100"/>
          </a:p>
        </p:txBody>
      </p:sp>
      <p:graphicFrame>
        <p:nvGraphicFramePr>
          <p:cNvPr id="343" name="Google Shape;343;p4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819425"/>
                <a:gridCol w="4028925"/>
                <a:gridCol w="1478975"/>
                <a:gridCol w="1096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관련속성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상품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ssg에서 카테고리별로 제공한 상품의 정보를 나타내며 실제 고객들에게 제공 되는 정보들을 포함</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상품번호,상품명,카테고리,상품분류,상품설명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장바구니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사내의 쇼핑몰 서비스를 이용하는 고객들중 실제 구매를 위해 상품을 선택하여 장바구니에 담은 상품들의 정보를 한번에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장바구니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437075">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주문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구매하려고 하는 상품을 선택하여 주문하고자 하는 정보를  통합하여 나타내냄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주문번호,주문일자,배송지 주소, 배송지 전화번호, 배송방법</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구매한 상품을 배송하기 위해 필요한 정보들을 나타내며 이러한 정보들은 배송팀에서 관리함</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배송번호,배송방법,배송날짜,배송주기</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상품결제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구매한 상품에  대한 결제정보를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일괄배송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사내의 쇼핑몰 서비스를 통해 상품을 구매한 고객 중 상품들을 한번에 배송받기를 원하는 고객들의 정보와 배송 정보를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일괄 배송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정기배송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사내의 쇼핑몰 서비스를 통해 상품을 구매한 고객 중 상품들을 한번에 받지 않고 원하는 횟수에 나눠  배송받기를 원하는 고객들의 정보와 배송 정보를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정기배송번호,배송횟수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solidFill>
                            <a:schemeClr val="dk1"/>
                          </a:solidFill>
                          <a:latin typeface="Arimo"/>
                          <a:ea typeface="Arimo"/>
                          <a:cs typeface="Arimo"/>
                          <a:sym typeface="Arimo"/>
                        </a:rPr>
                        <a:t>장터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사내의 쇼핑몰 서비스를 통해 분할배송을 원하는 고객들의 상품 중 여러가지 이유로 다른 고객들과 거래를 위해 교류하기 위한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건의번호,건의자명,건의내용,</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관련사진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33000">
                <a:tc>
                  <a:txBody>
                    <a:bodyPr/>
                    <a:lstStyle/>
                    <a:p>
                      <a:pPr indent="0" lvl="0" marL="0" rtl="0" algn="ctr">
                        <a:lnSpc>
                          <a:spcPct val="115000"/>
                        </a:lnSpc>
                        <a:spcBef>
                          <a:spcPts val="0"/>
                        </a:spcBef>
                        <a:spcAft>
                          <a:spcPts val="0"/>
                        </a:spcAft>
                        <a:buNone/>
                      </a:pPr>
                      <a:r>
                        <a:rPr b="1" lang="ko" sz="900">
                          <a:solidFill>
                            <a:schemeClr val="dk1"/>
                          </a:solidFill>
                          <a:latin typeface="Arimo"/>
                          <a:ea typeface="Arimo"/>
                          <a:cs typeface="Arimo"/>
                          <a:sym typeface="Arimo"/>
                        </a:rPr>
                        <a:t>장터거래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정기배송을 원하는 상품중 회원들간의 거래를 위해 필요한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330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정산</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SSG에서 판매된 상품을 매출별로 정산한 정보를</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나타내며 매일 정산하는것이 아닌 일정 기간동안의 정산 정보를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정산번호,정산 금액</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49" name="Google Shape;349;p50"/>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엔티티 타입 정의서 )</a:t>
            </a:r>
            <a:endParaRPr>
              <a:latin typeface="Do Hyeon"/>
              <a:ea typeface="Do Hyeon"/>
              <a:cs typeface="Do Hyeon"/>
              <a:sym typeface="Do Hyeon"/>
            </a:endParaRPr>
          </a:p>
        </p:txBody>
      </p:sp>
      <p:sp>
        <p:nvSpPr>
          <p:cNvPr id="350" name="Google Shape;350;p5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100"/>
              <a:t>오피스텔 임대</a:t>
            </a:r>
            <a:endParaRPr b="1" sz="1100"/>
          </a:p>
        </p:txBody>
      </p:sp>
      <p:graphicFrame>
        <p:nvGraphicFramePr>
          <p:cNvPr id="351" name="Google Shape;351;p50"/>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819425"/>
                <a:gridCol w="4028925"/>
                <a:gridCol w="1478975"/>
                <a:gridCol w="1096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관련속성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고객</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회사의 서비스나 쇼핑몰을 이용하기 위해 자사의 회원으로 등록된 대상들에 대한 기본 신상정보이며 회원번호로 구분 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 회원 ID,이름,연락처,이메일,주소,성별,생년월일</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제공하는 호실의 정보이며 고객이 임대서비스로 사용하게 될 방의 사진이나 정보 등에 대한 설명을 나타냄 호실번호로 구분 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호실,면적,숙박비,관리비,뷰,기본가구,특징(설명),사진,평점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437075">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가구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주택임대서비스를 이용하는 고객을 위해 제공하는 대여 가능한 가구나 침구류 등의 자세한 정보를 나타냄</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각 물품마다 부여된 가구번호로 구분 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가구번호,가구종류</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크기,소재,수량,특징(설명),구입년월,사진,색상,예비용 유무,평점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가구회사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가구나 방과 가구의 정비를 위한자재들을 요청하면  해당자재를 요청해서 보내주는 회사에 대한 정보를 나타냄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업체번호,업체 사업자번호,업체명,주소,연락처,공급 품목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가구발주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가구회사로 요청하는 가구들에 대한  요청 리스트이며 신청한 직원의 정보가 함께 나타고 요청할때마다 부여되는 번호로 구분 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가구발주번호, 직원번호 ,요청 가구번호,요청자재번호,수량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방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주택 단기임대 서비스를 이용했거나 이용하고 있는 고객들 중 방의 사용에 대해 불편한 점이 있거나 개선을 바라는 부분을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건의번호,건의자명,건의내용,</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관련사진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가구정비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사내에서 보유하고 있는 가구중 수리가 필요한 것들의 정보를 나타내며 정비를 신청하면 자동으로 정비번호가 부여되며 정비 리스트로 이동하게 됨</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 정비번호,정비상태,정비내용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solidFill>
                            <a:schemeClr val="dk1"/>
                          </a:solidFill>
                          <a:latin typeface="Arimo"/>
                          <a:ea typeface="Arimo"/>
                          <a:cs typeface="Arimo"/>
                          <a:sym typeface="Arimo"/>
                        </a:rPr>
                        <a:t>방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자사의 회원이 단기 임대 서비스를 이용하기 위해 예약한 방의 예약목록들로 현재 어느 회원이 어느방에서 얼마나 머무르는지에 대한 정보를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예약번호,입주자명,예약호실,임대시작일,</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임대종료일결제방법,결제금액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437075">
                <a:tc>
                  <a:txBody>
                    <a:bodyPr/>
                    <a:lstStyle/>
                    <a:p>
                      <a:pPr indent="0" lvl="0" marL="0" rtl="0" algn="ctr">
                        <a:lnSpc>
                          <a:spcPct val="115000"/>
                        </a:lnSpc>
                        <a:spcBef>
                          <a:spcPts val="0"/>
                        </a:spcBef>
                        <a:spcAft>
                          <a:spcPts val="0"/>
                        </a:spcAft>
                        <a:buNone/>
                      </a:pPr>
                      <a:r>
                        <a:rPr b="1" lang="ko" sz="900">
                          <a:solidFill>
                            <a:schemeClr val="dk1"/>
                          </a:solidFill>
                          <a:latin typeface="Arimo"/>
                          <a:ea typeface="Arimo"/>
                          <a:cs typeface="Arimo"/>
                          <a:sym typeface="Arimo"/>
                        </a:rPr>
                        <a:t>가구예약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주택 단기 임대서비스를 이용함과 동시에 필요한 가구들을 필요에 의해 예약한 예약목록들로 주임대 서비스를 이용한 회원만 가능한 서비스임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호실,면적,숙박비,관리비,뷰,기본가구,특징(설명),사진,사용번호,예약번호,입주자명,사용호실,임대시작일,임대종료일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437075">
                <a:tc>
                  <a:txBody>
                    <a:bodyPr/>
                    <a:lstStyle/>
                    <a:p>
                      <a:pPr indent="0" lvl="0" marL="0" rtl="0" algn="ctr">
                        <a:lnSpc>
                          <a:spcPct val="115000"/>
                        </a:lnSpc>
                        <a:spcBef>
                          <a:spcPts val="0"/>
                        </a:spcBef>
                        <a:spcAft>
                          <a:spcPts val="0"/>
                        </a:spcAft>
                        <a:buNone/>
                      </a:pPr>
                      <a:r>
                        <a:rPr b="1" lang="ko" sz="900">
                          <a:solidFill>
                            <a:schemeClr val="dk1"/>
                          </a:solidFill>
                          <a:latin typeface="Arimo"/>
                          <a:ea typeface="Arimo"/>
                          <a:cs typeface="Arimo"/>
                          <a:sym typeface="Arimo"/>
                        </a:rPr>
                        <a:t>가구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단기임대 서비스를 이용했거나 하고있는 고객중 가구까지 함께 대여한 고객들이 작성한 불편사항이나 개선을 바라는 부분을 나타냄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 건의번호,건의자명,건의내용,</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관련사진</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57" name="Google Shape;357;p51"/>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엔티티 타입 정의서 )</a:t>
            </a:r>
            <a:endParaRPr>
              <a:latin typeface="Do Hyeon"/>
              <a:ea typeface="Do Hyeon"/>
              <a:cs typeface="Do Hyeon"/>
              <a:sym typeface="Do Hyeon"/>
            </a:endParaRPr>
          </a:p>
        </p:txBody>
      </p:sp>
      <p:sp>
        <p:nvSpPr>
          <p:cNvPr id="358" name="Google Shape;358;p5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100"/>
              <a:t>홈케어</a:t>
            </a:r>
            <a:endParaRPr b="1" sz="1100"/>
          </a:p>
        </p:txBody>
      </p:sp>
      <p:graphicFrame>
        <p:nvGraphicFramePr>
          <p:cNvPr id="359" name="Google Shape;359;p5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819425"/>
                <a:gridCol w="4028925"/>
                <a:gridCol w="1478975"/>
                <a:gridCol w="1096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관련속성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고객이 청소서비스를 이용하기위해 필요한 예약정보  고객이 부재할때도 청소 가능하기때문에 요청사항을 받아 비밀번호나 열쇠의 위치등을 받고 신경써서 청소해야하는 장소가 있는 경우 청소근무자에게 알려줄수있게 입력함</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 예약번호,청소예약날짜,</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청소예약시간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세탁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세탁서비스를 이용하기 위해 예약시 입력되는 내용 세탁물 운반자가 세탁물을 수거와 배송을 해야하기때문에 구체적인 수거날짜와 배송날짜를 입력한다.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세탁예약번호, 세탁물 수거날짜,세탁물수거 시간,세탁물 배송날짜</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2510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세탁 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세탁물을 운반하여 세탁업체로 가져간후 세탁업체에서 세탁물을 검수하여 청구할 총 요금을 정산하여  고객에게 결제할수있게 하는 내용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건의번호,건의자명,건의내용,</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세탁결제번호,세탁결제방법,총세탁결제요금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청소 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고객이 청소예약을 신청할때 청소 평수에 따라 달라지는 </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요금정보를 토대로 결제금액을 보내 고객이 결제할수있게 보내는 내용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청소결제번호,청소결제방법</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lnSpc>
                          <a:spcPct val="115000"/>
                        </a:lnSpc>
                        <a:spcBef>
                          <a:spcPts val="0"/>
                        </a:spcBef>
                        <a:spcAft>
                          <a:spcPts val="0"/>
                        </a:spcAft>
                        <a:buNone/>
                      </a:pPr>
                      <a:r>
                        <a:rPr b="1" lang="ko" sz="900">
                          <a:latin typeface="Arimo"/>
                          <a:ea typeface="Arimo"/>
                          <a:cs typeface="Arimo"/>
                          <a:sym typeface="Arimo"/>
                        </a:rPr>
                        <a:t>청소 물품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청소근무자가 청소서비스를 하러갈때 재고팀에서 인계받아야 할 물품을 모아놓은 내용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물품번호,품명,단가</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용량,비고</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사내에서 종사하고 있는 직원들의 신상 정보들을 나타내며 직원번호로 구분함</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회사에서 사용하는 직급이나 연락처, 일하는 부서를 나타냄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직원번호,직급,직원이름,부서,연락처,직원 유선번호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 청소물품 발주</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필요한 청소물품을 발주할때 사용하는 정보, 필요한 제품을 발주할때에 필요한 구체적인 정보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발주번호,발주처,발주처주소,발주처연락처,발주처팩스번호,발주일자,납기일자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입고확인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물품이 입고된후 검수를 완료하여 발주한 수량만큼 맞게 </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들어왔는지 확인후 입고를 확인하는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납품업체,납품업체주소,검수일자,검수담당자,제품명,제품단가</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청소물품반출</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청소 근무자가 호출을 받아 청소업무를 나갈때 재고팀에서</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청소용품을 받아 갈때 적는 내용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반출번호,반출물품,반출물품수량</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r h="3040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 운반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고객이 세탁서비스를 이용할때 세탁물을 수거하거나 </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세탁이 완료된 세탁물을 배송할때 이용되는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세탁물 운반번호,수거품목</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65" name="Google Shape;365;p52"/>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관계 정의서 )</a:t>
            </a:r>
            <a:endParaRPr>
              <a:latin typeface="Do Hyeon"/>
              <a:ea typeface="Do Hyeon"/>
              <a:cs typeface="Do Hyeon"/>
              <a:sym typeface="Do Hyeon"/>
            </a:endParaRPr>
          </a:p>
        </p:txBody>
      </p:sp>
      <p:sp>
        <p:nvSpPr>
          <p:cNvPr id="366" name="Google Shape;366;p5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367" name="Google Shape;367;p5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4532975"/>
                <a:gridCol w="340475"/>
                <a:gridCol w="711025"/>
                <a:gridCol w="1229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기준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참여방법</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관련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rowSpan="9">
                  <a:txBody>
                    <a:bodyPr/>
                    <a:lstStyle/>
                    <a:p>
                      <a:pPr indent="0" lvl="0" marL="0" rtl="0" algn="ctr">
                        <a:spcBef>
                          <a:spcPts val="0"/>
                        </a:spcBef>
                        <a:spcAft>
                          <a:spcPts val="0"/>
                        </a:spcAft>
                        <a:buNone/>
                      </a:pPr>
                      <a:r>
                        <a:rPr b="1" lang="ko" sz="900">
                          <a:latin typeface="Arimo"/>
                          <a:ea typeface="Arimo"/>
                          <a:cs typeface="Arimo"/>
                          <a:sym typeface="Arimo"/>
                        </a:rPr>
                        <a:t>고객</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방 예약을 신청한다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한번의 예약은 한명의 고객으로부터 신청된다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방 건의사항을 작성한다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하나의 방 건의사항은 한명의 고객에게 작성된다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가구 건의사항을 작성한다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하나의 가구 건의사항은 한명의 고객에게 작성된다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한개의 장바구니를 소유한다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한개의 장바구니는 한명의 고객에게 소유된다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장바구니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주문을 요청한다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한명의 주문은 한명의 고객으로부터 요청된다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주문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장터거래에 참여한다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한번의 장터거래엔 한명의 고객이 참여된다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장터거래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세탁물 예약을 신청한다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한번의 세탁물 예약은 한명의 고객에게 신청된다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청소 예약을 신청한다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한번의 청소 예약은 한명의 고객에게 신청된다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latin typeface="Arimo"/>
                          <a:ea typeface="Arimo"/>
                          <a:cs typeface="Arimo"/>
                          <a:sym typeface="Arimo"/>
                        </a:rPr>
                        <a:t>한명의 고객은 한번 이상의 후기를 작성한다</a:t>
                      </a:r>
                      <a:endParaRPr b="1" sz="900">
                        <a:solidFill>
                          <a:schemeClr val="dk1"/>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하나의 후기는 한명의 고객에게 작성된다</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예약</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rPr>
                        <a:t>한번의 방 예약은 한번의 결제를 수행한다</a:t>
                      </a:r>
                      <a:endParaRPr sz="500">
                        <a:solidFill>
                          <a:schemeClr val="dk1"/>
                        </a:solidFill>
                      </a:endParaRPr>
                    </a:p>
                    <a:p>
                      <a:pPr indent="0" lvl="0" marL="0" rtl="0" algn="ctr">
                        <a:spcBef>
                          <a:spcPts val="0"/>
                        </a:spcBef>
                        <a:spcAft>
                          <a:spcPts val="0"/>
                        </a:spcAft>
                        <a:buNone/>
                      </a:pPr>
                      <a:r>
                        <a:rPr b="1" lang="ko" sz="900">
                          <a:solidFill>
                            <a:srgbClr val="2F2F2F"/>
                          </a:solidFill>
                        </a:rPr>
                        <a:t>한번의 방 결제는 한개의 방 예약에 의해 수행된다</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결제</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vMerge="1"/>
                <a:tc>
                  <a:txBody>
                    <a:bodyPr/>
                    <a:lstStyle/>
                    <a:p>
                      <a:pPr indent="0" lvl="0" marL="0" rtl="0" algn="ctr">
                        <a:spcBef>
                          <a:spcPts val="0"/>
                        </a:spcBef>
                        <a:spcAft>
                          <a:spcPts val="0"/>
                        </a:spcAft>
                        <a:buClr>
                          <a:schemeClr val="dk1"/>
                        </a:buClr>
                        <a:buSzPts val="1100"/>
                        <a:buFont typeface="Arial"/>
                        <a:buNone/>
                      </a:pPr>
                      <a:r>
                        <a:rPr b="1" lang="ko" sz="900">
                          <a:solidFill>
                            <a:srgbClr val="2F2F2F"/>
                          </a:solidFill>
                        </a:rPr>
                        <a:t>한번의 방 예약에는 한번의 가구 예약을 할당한다</a:t>
                      </a:r>
                      <a:endParaRPr sz="500">
                        <a:solidFill>
                          <a:schemeClr val="dk1"/>
                        </a:solidFill>
                      </a:endParaRPr>
                    </a:p>
                    <a:p>
                      <a:pPr indent="0" lvl="0" marL="0" rtl="0" algn="ctr">
                        <a:spcBef>
                          <a:spcPts val="0"/>
                        </a:spcBef>
                        <a:spcAft>
                          <a:spcPts val="0"/>
                        </a:spcAft>
                        <a:buNone/>
                      </a:pPr>
                      <a:r>
                        <a:rPr b="1" lang="ko" sz="900">
                          <a:solidFill>
                            <a:srgbClr val="2F2F2F"/>
                          </a:solidFill>
                        </a:rPr>
                        <a:t>한번의 가구 예약은 한번의 방 예약에 할당된다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가구예약</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73" name="Google Shape;373;p53"/>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관계 정의서 )</a:t>
            </a:r>
            <a:endParaRPr>
              <a:latin typeface="Do Hyeon"/>
              <a:ea typeface="Do Hyeon"/>
              <a:cs typeface="Do Hyeon"/>
              <a:sym typeface="Do Hyeon"/>
            </a:endParaRPr>
          </a:p>
        </p:txBody>
      </p:sp>
      <p:sp>
        <p:nvSpPr>
          <p:cNvPr id="374" name="Google Shape;374;p5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375" name="Google Shape;375;p53"/>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4532975"/>
                <a:gridCol w="340475"/>
                <a:gridCol w="711025"/>
                <a:gridCol w="1229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기준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참여방법</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관련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rowSpan="4">
                  <a:txBody>
                    <a:bodyPr/>
                    <a:lstStyle/>
                    <a:p>
                      <a:pPr indent="0" lvl="0" marL="0" rtl="0" algn="ctr">
                        <a:spcBef>
                          <a:spcPts val="0"/>
                        </a:spcBef>
                        <a:spcAft>
                          <a:spcPts val="0"/>
                        </a:spcAft>
                        <a:buNone/>
                      </a:pPr>
                      <a:r>
                        <a:rPr b="1" lang="ko" sz="900">
                          <a:latin typeface="Arimo"/>
                          <a:ea typeface="Arimo"/>
                          <a:cs typeface="Arimo"/>
                          <a:sym typeface="Arimo"/>
                        </a:rPr>
                        <a:t>방</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하나의 방은 하나 이상의 방 예약에 할당된다</a:t>
                      </a:r>
                      <a:endParaRPr sz="500">
                        <a:solidFill>
                          <a:schemeClr val="dk1"/>
                        </a:solidFill>
                      </a:endParaRPr>
                    </a:p>
                    <a:p>
                      <a:pPr indent="0" lvl="0" marL="0" rtl="0" algn="ctr">
                        <a:spcBef>
                          <a:spcPts val="0"/>
                        </a:spcBef>
                        <a:spcAft>
                          <a:spcPts val="0"/>
                        </a:spcAft>
                        <a:buNone/>
                      </a:pPr>
                      <a:r>
                        <a:rPr b="1" lang="ko" sz="900">
                          <a:solidFill>
                            <a:srgbClr val="2F2F2F"/>
                          </a:solidFill>
                        </a:rPr>
                        <a:t>한번의 방 예약에는 하나의 방만 할당한다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방에는 하나 이상의 건의사항이 포함된다</a:t>
                      </a:r>
                      <a:endParaRPr sz="500">
                        <a:solidFill>
                          <a:schemeClr val="dk1"/>
                        </a:solidFill>
                      </a:endParaRPr>
                    </a:p>
                    <a:p>
                      <a:pPr indent="0" lvl="0" marL="0" rtl="0" algn="ctr">
                        <a:spcBef>
                          <a:spcPts val="0"/>
                        </a:spcBef>
                        <a:spcAft>
                          <a:spcPts val="0"/>
                        </a:spcAft>
                        <a:buNone/>
                      </a:pPr>
                      <a:r>
                        <a:rPr b="1" lang="ko" sz="900">
                          <a:solidFill>
                            <a:srgbClr val="2F2F2F"/>
                          </a:solidFill>
                        </a:rPr>
                        <a:t>하나의 건의사항에는 하나의 방에 대해 포함된다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vMerge="1"/>
                <a:tc>
                  <a:txBody>
                    <a:bodyPr/>
                    <a:lstStyle/>
                    <a:p>
                      <a:pPr indent="0" lvl="0" marL="0" rtl="0" algn="ctr">
                        <a:spcBef>
                          <a:spcPts val="0"/>
                        </a:spcBef>
                        <a:spcAft>
                          <a:spcPts val="0"/>
                        </a:spcAft>
                        <a:buNone/>
                      </a:pPr>
                      <a:r>
                        <a:rPr b="1" lang="ko" sz="900">
                          <a:solidFill>
                            <a:srgbClr val="2F2F2F"/>
                          </a:solidFill>
                        </a:rPr>
                        <a:t>한개의 방은 한번 이상의 방 정비가 수행된다</a:t>
                      </a:r>
                      <a:endParaRPr sz="500">
                        <a:solidFill>
                          <a:schemeClr val="dk1"/>
                        </a:solidFill>
                      </a:endParaRPr>
                    </a:p>
                    <a:p>
                      <a:pPr indent="0" lvl="0" marL="0" rtl="0" algn="ctr">
                        <a:spcBef>
                          <a:spcPts val="0"/>
                        </a:spcBef>
                        <a:spcAft>
                          <a:spcPts val="0"/>
                        </a:spcAft>
                        <a:buNone/>
                      </a:pPr>
                      <a:r>
                        <a:rPr b="1" lang="ko" sz="900">
                          <a:solidFill>
                            <a:srgbClr val="2F2F2F"/>
                          </a:solidFill>
                        </a:rPr>
                        <a:t>한번의 방 정비는 한개의 방 정비를 수행한다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 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방에는 한번 이상의 방 후기가 작성된다</a:t>
                      </a:r>
                      <a:endParaRPr sz="500">
                        <a:solidFill>
                          <a:schemeClr val="dk1"/>
                        </a:solidFill>
                      </a:endParaRPr>
                    </a:p>
                    <a:p>
                      <a:pPr indent="0" lvl="0" marL="0" rtl="0" algn="ctr">
                        <a:spcBef>
                          <a:spcPts val="0"/>
                        </a:spcBef>
                        <a:spcAft>
                          <a:spcPts val="0"/>
                        </a:spcAft>
                        <a:buNone/>
                      </a:pPr>
                      <a:r>
                        <a:rPr b="1" lang="ko" sz="900">
                          <a:solidFill>
                            <a:srgbClr val="2F2F2F"/>
                          </a:solidFill>
                        </a:rPr>
                        <a:t>한번의 방 후기는 하나의 방에 대해 작성한다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방 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한개의 가구는 한번 이상의 가구 예약에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가구 예약엔 한개 이상의 가구를 포함한다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가구에는 한번 이상의 가구 건의사항이 작성된다</a:t>
                      </a:r>
                      <a:endParaRPr sz="500">
                        <a:solidFill>
                          <a:schemeClr val="dk1"/>
                        </a:solidFill>
                      </a:endParaRPr>
                    </a:p>
                    <a:p>
                      <a:pPr indent="0" lvl="0" marL="0" rtl="0" algn="ctr">
                        <a:spcBef>
                          <a:spcPts val="0"/>
                        </a:spcBef>
                        <a:spcAft>
                          <a:spcPts val="0"/>
                        </a:spcAft>
                        <a:buNone/>
                      </a:pPr>
                      <a:r>
                        <a:rPr b="1" lang="ko" sz="900">
                          <a:solidFill>
                            <a:srgbClr val="2F2F2F"/>
                          </a:solidFill>
                        </a:rPr>
                        <a:t>하나의 가구 건의사항에는 한개의 가구에 대해 작성한다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가구는 한번 이상의 가구정비가 수행된다</a:t>
                      </a:r>
                      <a:endParaRPr sz="500">
                        <a:solidFill>
                          <a:schemeClr val="dk1"/>
                        </a:solidFill>
                      </a:endParaRPr>
                    </a:p>
                    <a:p>
                      <a:pPr indent="0" lvl="0" marL="0" rtl="0" algn="ctr">
                        <a:spcBef>
                          <a:spcPts val="0"/>
                        </a:spcBef>
                        <a:spcAft>
                          <a:spcPts val="0"/>
                        </a:spcAft>
                        <a:buNone/>
                      </a:pPr>
                      <a:r>
                        <a:rPr b="1" lang="ko" sz="900">
                          <a:solidFill>
                            <a:srgbClr val="2F2F2F"/>
                          </a:solidFill>
                        </a:rPr>
                        <a:t>한번의 가구 정비는 한개의 가구에 대해 수행한다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 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가구회사</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한곳의 가구회사는 한개 이상의 가구를 제작한다</a:t>
                      </a:r>
                      <a:endParaRPr sz="500">
                        <a:solidFill>
                          <a:schemeClr val="dk1"/>
                        </a:solidFill>
                      </a:endParaRPr>
                    </a:p>
                    <a:p>
                      <a:pPr indent="0" lvl="0" marL="0" rtl="0" algn="ctr">
                        <a:spcBef>
                          <a:spcPts val="0"/>
                        </a:spcBef>
                        <a:spcAft>
                          <a:spcPts val="0"/>
                        </a:spcAft>
                        <a:buNone/>
                      </a:pPr>
                      <a:r>
                        <a:rPr b="1" lang="ko" sz="900">
                          <a:solidFill>
                            <a:srgbClr val="2F2F2F"/>
                          </a:solidFill>
                        </a:rPr>
                        <a:t>한개의 가구는 한곳의 가구회사에서 제작된다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한곳의 가구회사는 한개 이상의 자재를 제작한다</a:t>
                      </a:r>
                      <a:endParaRPr sz="500">
                        <a:solidFill>
                          <a:schemeClr val="dk1"/>
                        </a:solidFill>
                      </a:endParaRPr>
                    </a:p>
                    <a:p>
                      <a:pPr indent="0" lvl="0" marL="0" rtl="0" algn="ctr">
                        <a:spcBef>
                          <a:spcPts val="0"/>
                        </a:spcBef>
                        <a:spcAft>
                          <a:spcPts val="0"/>
                        </a:spcAft>
                        <a:buNone/>
                      </a:pPr>
                      <a:r>
                        <a:rPr b="1" lang="ko" sz="900">
                          <a:solidFill>
                            <a:srgbClr val="2F2F2F"/>
                          </a:solidFill>
                        </a:rPr>
                        <a:t>한개의 자재는 한곳의 가구회사에서 제작된다</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900"/>
                        <a:buFont typeface="Arial"/>
                        <a:buNone/>
                      </a:pPr>
                      <a:r>
                        <a:rPr b="1" lang="ko" sz="900">
                          <a:solidFill>
                            <a:srgbClr val="2F2F2F"/>
                          </a:solidFill>
                        </a:rPr>
                        <a:t>한개의 상품은 한번 이상의 주문에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주문엔 한개 이상의 상품을 포함한다</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vMerge="1"/>
                <a:tc>
                  <a:txBody>
                    <a:bodyPr/>
                    <a:lstStyle/>
                    <a:p>
                      <a:pPr indent="0" lvl="0" marL="0" rtl="0" algn="ctr">
                        <a:spcBef>
                          <a:spcPts val="0"/>
                        </a:spcBef>
                        <a:spcAft>
                          <a:spcPts val="0"/>
                        </a:spcAft>
                        <a:buClr>
                          <a:srgbClr val="2F2F2F"/>
                        </a:buClr>
                        <a:buSzPts val="900"/>
                        <a:buFont typeface="Arial"/>
                        <a:buNone/>
                      </a:pPr>
                      <a:r>
                        <a:rPr b="1" lang="ko" sz="900">
                          <a:solidFill>
                            <a:srgbClr val="2F2F2F"/>
                          </a:solidFill>
                        </a:rPr>
                        <a:t>한개의 상품은 한번 이상 장바구니에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장바구니에는 한개 이상의 상품을 포함한다</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장바구니</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 </a:t>
            </a:r>
            <a:r>
              <a:rPr lang="ko" sz="2400">
                <a:latin typeface="Do Hyeon"/>
                <a:ea typeface="Do Hyeon"/>
                <a:cs typeface="Do Hyeon"/>
                <a:sym typeface="Do Hyeon"/>
              </a:rPr>
              <a:t>기획의도 및 배경</a:t>
            </a:r>
            <a:endParaRPr sz="2400">
              <a:latin typeface="Do Hyeon"/>
              <a:ea typeface="Do Hyeon"/>
              <a:cs typeface="Do Hyeon"/>
              <a:sym typeface="Do Hyeon"/>
            </a:endParaRPr>
          </a:p>
        </p:txBody>
      </p:sp>
      <p:pic>
        <p:nvPicPr>
          <p:cNvPr id="114" name="Google Shape;114;p27"/>
          <p:cNvPicPr preferRelativeResize="0"/>
          <p:nvPr/>
        </p:nvPicPr>
        <p:blipFill rotWithShape="1">
          <a:blip r:embed="rId3">
            <a:alphaModFix/>
          </a:blip>
          <a:srcRect b="0" l="0" r="0" t="0"/>
          <a:stretch/>
        </p:blipFill>
        <p:spPr>
          <a:xfrm>
            <a:off x="360000" y="733725"/>
            <a:ext cx="3763800" cy="1928625"/>
          </a:xfrm>
          <a:prstGeom prst="rect">
            <a:avLst/>
          </a:prstGeom>
          <a:noFill/>
          <a:ln>
            <a:noFill/>
          </a:ln>
        </p:spPr>
      </p:pic>
      <p:pic>
        <p:nvPicPr>
          <p:cNvPr id="115" name="Google Shape;115;p27"/>
          <p:cNvPicPr preferRelativeResize="0"/>
          <p:nvPr/>
        </p:nvPicPr>
        <p:blipFill rotWithShape="1">
          <a:blip r:embed="rId4">
            <a:alphaModFix/>
          </a:blip>
          <a:srcRect b="0" l="0" r="0" t="0"/>
          <a:stretch/>
        </p:blipFill>
        <p:spPr>
          <a:xfrm>
            <a:off x="5003300" y="733725"/>
            <a:ext cx="3780700" cy="1928625"/>
          </a:xfrm>
          <a:prstGeom prst="rect">
            <a:avLst/>
          </a:prstGeom>
          <a:noFill/>
          <a:ln>
            <a:noFill/>
          </a:ln>
        </p:spPr>
      </p:pic>
      <p:sp>
        <p:nvSpPr>
          <p:cNvPr id="116" name="Google Shape;116;p27"/>
          <p:cNvSpPr txBox="1"/>
          <p:nvPr/>
        </p:nvSpPr>
        <p:spPr>
          <a:xfrm>
            <a:off x="359999" y="2793850"/>
            <a:ext cx="3763800" cy="17049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1995년 164만 가구였던 1인 가구는 2015년 520만 가구로 약 3.2배 증가했음을 알 수 있다.</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통계청의 자료에 따르면 현재 1인 가구는 전체 가구의 29.3%이며, 2035년에는 약 763만 가구에 이를것이라 추정되고 있다.</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1인 가구의 수는 지속적으로 증가하고 있으며 향후에도 계속 증가될 것으로 전망된다.</a:t>
            </a:r>
            <a:endParaRPr b="1" sz="1100">
              <a:latin typeface="Arimo"/>
              <a:ea typeface="Arimo"/>
              <a:cs typeface="Arimo"/>
              <a:sym typeface="Arimo"/>
            </a:endParaRPr>
          </a:p>
        </p:txBody>
      </p:sp>
      <p:sp>
        <p:nvSpPr>
          <p:cNvPr id="117" name="Google Shape;117;p27"/>
          <p:cNvSpPr txBox="1"/>
          <p:nvPr/>
        </p:nvSpPr>
        <p:spPr>
          <a:xfrm>
            <a:off x="5003300" y="2793850"/>
            <a:ext cx="3810000" cy="17049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최근에는 이런 추세를 반영한 새로운 경제 신조어인 '일코노미'까지 등장</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1인과 경제(Economy)가 합성된 신조어로 혼자만의 생활을 즐기며, 소비 활동을 하는 1인 가구로 인해 나타난 경제 현상을 뜻한다.</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부동산/라이프 스타일/소비 시장 등 1인 가구를 공략하는 기업들의 공격적인 마케팅을 엿볼 수 있다.</a:t>
            </a:r>
            <a:endParaRPr b="1" sz="1100">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81" name="Google Shape;381;p54"/>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관계 정의서 )</a:t>
            </a:r>
            <a:endParaRPr>
              <a:latin typeface="Do Hyeon"/>
              <a:ea typeface="Do Hyeon"/>
              <a:cs typeface="Do Hyeon"/>
              <a:sym typeface="Do Hyeon"/>
            </a:endParaRPr>
          </a:p>
        </p:txBody>
      </p:sp>
      <p:sp>
        <p:nvSpPr>
          <p:cNvPr id="382" name="Google Shape;382;p5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383" name="Google Shape;383;p54"/>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4532975"/>
                <a:gridCol w="340475"/>
                <a:gridCol w="711025"/>
                <a:gridCol w="1229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기준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참여방법</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관련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a:txBody>
                    <a:bodyPr/>
                    <a:lstStyle/>
                    <a:p>
                      <a:pPr indent="0" lvl="0" marL="0" rtl="0" algn="ctr">
                        <a:spcBef>
                          <a:spcPts val="0"/>
                        </a:spcBef>
                        <a:spcAft>
                          <a:spcPts val="0"/>
                        </a:spcAft>
                        <a:buNone/>
                      </a:pPr>
                      <a:r>
                        <a:rPr b="1" lang="ko" sz="900">
                          <a:latin typeface="Arimo"/>
                          <a:ea typeface="Arimo"/>
                          <a:cs typeface="Arimo"/>
                          <a:sym typeface="Arimo"/>
                        </a:rPr>
                        <a:t>청소요금</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하나의 청소요금은 한번의 청소 예약에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청소 예약에는 하나의 청소요금을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4">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직원</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한명의 직원은 한번 이상의 청소예약에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청소 예약에는 한명의 직원을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vMerge="1"/>
                <a:tc>
                  <a:txBody>
                    <a:bodyPr/>
                    <a:lstStyle/>
                    <a:p>
                      <a:pPr indent="0" lvl="0" marL="0" rtl="0" algn="ctr">
                        <a:spcBef>
                          <a:spcPts val="0"/>
                        </a:spcBef>
                        <a:spcAft>
                          <a:spcPts val="0"/>
                        </a:spcAft>
                        <a:buNone/>
                      </a:pPr>
                      <a:r>
                        <a:rPr b="1" lang="ko" sz="900">
                          <a:solidFill>
                            <a:srgbClr val="2F2F2F"/>
                          </a:solidFill>
                        </a:rPr>
                        <a:t>한명의 직원은 한번 이상 입고확인을 수행한다</a:t>
                      </a:r>
                      <a:endParaRPr sz="500">
                        <a:solidFill>
                          <a:schemeClr val="dk1"/>
                        </a:solidFill>
                      </a:endParaRPr>
                    </a:p>
                    <a:p>
                      <a:pPr indent="0" lvl="0" marL="0" rtl="0" algn="ctr">
                        <a:spcBef>
                          <a:spcPts val="0"/>
                        </a:spcBef>
                        <a:spcAft>
                          <a:spcPts val="0"/>
                        </a:spcAft>
                        <a:buNone/>
                      </a:pPr>
                      <a:r>
                        <a:rPr b="1" lang="ko" sz="900">
                          <a:solidFill>
                            <a:srgbClr val="2F2F2F"/>
                          </a:solidFill>
                        </a:rPr>
                        <a:t>한번의 입고확인은 한명의 직원에 의해 수행된다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입고확인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한명의 직원은 한번 이상의 청소물품 발주를 신청한다</a:t>
                      </a:r>
                      <a:endParaRPr sz="500">
                        <a:solidFill>
                          <a:schemeClr val="dk1"/>
                        </a:solidFill>
                      </a:endParaRPr>
                    </a:p>
                    <a:p>
                      <a:pPr indent="0" lvl="0" marL="0" rtl="0" algn="ctr">
                        <a:spcBef>
                          <a:spcPts val="0"/>
                        </a:spcBef>
                        <a:spcAft>
                          <a:spcPts val="0"/>
                        </a:spcAft>
                        <a:buNone/>
                      </a:pPr>
                      <a:r>
                        <a:rPr b="1" lang="ko" sz="900">
                          <a:solidFill>
                            <a:srgbClr val="2F2F2F"/>
                          </a:solidFill>
                        </a:rPr>
                        <a:t>한번의 청소물품 발주는 한명의 직원에 의해 신청된다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청소물품 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한명의 직원은 한번 이상의 물품 반출을 수행한다</a:t>
                      </a:r>
                      <a:endParaRPr sz="500">
                        <a:solidFill>
                          <a:schemeClr val="dk1"/>
                        </a:solidFill>
                      </a:endParaRPr>
                    </a:p>
                    <a:p>
                      <a:pPr indent="0" lvl="0" marL="0" rtl="0" algn="ctr">
                        <a:spcBef>
                          <a:spcPts val="0"/>
                        </a:spcBef>
                        <a:spcAft>
                          <a:spcPts val="0"/>
                        </a:spcAft>
                        <a:buNone/>
                      </a:pPr>
                      <a:r>
                        <a:rPr b="1" lang="ko" sz="900">
                          <a:solidFill>
                            <a:srgbClr val="2F2F2F"/>
                          </a:solidFill>
                        </a:rPr>
                        <a:t>한번의 물품 반출은 한명의 직원에 의해 수행된다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물품 반출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청소물품</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한개의 청소 물품은 한번 이상으 청소물품 발주에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청소물품 발주에는 한개 이상의 청소 물품을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청소물품 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청소물품은 한번 이상의 입고확인에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입고확인에는 한개 이상의 청소물품을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입고 확인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청소물품은 한번 이상 물품 반출에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물품반출에는 한개 이상의 청소물품을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 반출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하나의 주문은 한번 이상의 장터에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장터에는 한개의 주문을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장터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한번의 주문에는 한번의 상품결제가 수행된다</a:t>
                      </a:r>
                      <a:endParaRPr sz="500">
                        <a:solidFill>
                          <a:schemeClr val="dk1"/>
                        </a:solidFill>
                      </a:endParaRPr>
                    </a:p>
                    <a:p>
                      <a:pPr indent="0" lvl="0" marL="0" rtl="0" algn="ctr">
                        <a:spcBef>
                          <a:spcPts val="0"/>
                        </a:spcBef>
                        <a:spcAft>
                          <a:spcPts val="0"/>
                        </a:spcAft>
                        <a:buNone/>
                      </a:pPr>
                      <a:r>
                        <a:rPr b="1" lang="ko" sz="900">
                          <a:solidFill>
                            <a:srgbClr val="2F2F2F"/>
                          </a:solidFill>
                        </a:rPr>
                        <a:t>한번의 상품결제는 한번의 주문에 대해 수행한다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상품결제</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vMerge="1"/>
                <a:tc>
                  <a:txBody>
                    <a:bodyPr/>
                    <a:lstStyle/>
                    <a:p>
                      <a:pPr indent="0" lvl="0" marL="0" rtl="0" algn="ctr">
                        <a:spcBef>
                          <a:spcPts val="0"/>
                        </a:spcBef>
                        <a:spcAft>
                          <a:spcPts val="0"/>
                        </a:spcAft>
                        <a:buNone/>
                      </a:pPr>
                      <a:r>
                        <a:rPr b="1" lang="ko" sz="900">
                          <a:solidFill>
                            <a:srgbClr val="2F2F2F"/>
                          </a:solidFill>
                        </a:rPr>
                        <a:t>한번의 주문은 한번의 배송을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배송은 한번의 주문을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89" name="Google Shape;389;p55"/>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관계 정의서 )</a:t>
            </a:r>
            <a:endParaRPr>
              <a:latin typeface="Do Hyeon"/>
              <a:ea typeface="Do Hyeon"/>
              <a:cs typeface="Do Hyeon"/>
              <a:sym typeface="Do Hyeon"/>
            </a:endParaRPr>
          </a:p>
        </p:txBody>
      </p:sp>
      <p:sp>
        <p:nvSpPr>
          <p:cNvPr id="390" name="Google Shape;390;p5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391" name="Google Shape;391;p55"/>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4532975"/>
                <a:gridCol w="340475"/>
                <a:gridCol w="711025"/>
                <a:gridCol w="122967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기준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 설명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참여방법</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관련 엔티티타입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a:txBody>
                    <a:bodyPr/>
                    <a:lstStyle/>
                    <a:p>
                      <a:pPr indent="0" lvl="0" marL="0" rtl="0" algn="ctr">
                        <a:spcBef>
                          <a:spcPts val="0"/>
                        </a:spcBef>
                        <a:spcAft>
                          <a:spcPts val="0"/>
                        </a:spcAft>
                        <a:buNone/>
                      </a:pPr>
                      <a:r>
                        <a:rPr b="1" lang="ko" sz="900">
                          <a:latin typeface="Arimo"/>
                          <a:ea typeface="Arimo"/>
                          <a:cs typeface="Arimo"/>
                          <a:sym typeface="Arimo"/>
                        </a:rPr>
                        <a:t>배송</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한번의 배송은 한번의 정기배송 관리가 수행된다</a:t>
                      </a:r>
                      <a:endParaRPr sz="500">
                        <a:solidFill>
                          <a:schemeClr val="dk1"/>
                        </a:solidFill>
                      </a:endParaRPr>
                    </a:p>
                    <a:p>
                      <a:pPr indent="0" lvl="0" marL="0" rtl="0" algn="ctr">
                        <a:spcBef>
                          <a:spcPts val="0"/>
                        </a:spcBef>
                        <a:spcAft>
                          <a:spcPts val="0"/>
                        </a:spcAft>
                        <a:buNone/>
                      </a:pPr>
                      <a:r>
                        <a:rPr b="1" lang="ko" sz="900">
                          <a:solidFill>
                            <a:srgbClr val="2F2F2F"/>
                          </a:solidFill>
                        </a:rPr>
                        <a:t>한번의 정기배송 관리는 한번의 배송건에 대해 수행한다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정기배송 관리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장터</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한번의 장터게시글에 의해 한번의 장터거래가 이루어진다</a:t>
                      </a:r>
                      <a:endParaRPr sz="500">
                        <a:solidFill>
                          <a:schemeClr val="dk1"/>
                        </a:solidFill>
                      </a:endParaRPr>
                    </a:p>
                    <a:p>
                      <a:pPr indent="0" lvl="0" marL="0" rtl="0" algn="ctr">
                        <a:spcBef>
                          <a:spcPts val="0"/>
                        </a:spcBef>
                        <a:spcAft>
                          <a:spcPts val="0"/>
                        </a:spcAft>
                        <a:buNone/>
                      </a:pPr>
                      <a:r>
                        <a:rPr b="1" lang="ko" sz="900">
                          <a:solidFill>
                            <a:srgbClr val="2F2F2F"/>
                          </a:solidFill>
                        </a:rPr>
                        <a:t>한번의 장터거래는 한번의 장터게시글을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장터거래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세탁요금</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한개의 세탁 요금은 한번 이상의 세탁예약에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세탁 예약엔 한개 이상의 세탁요금을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배송업체 리스트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한개의 배송업체리스트는 한번의 배송에 포함된다</a:t>
                      </a:r>
                      <a:endParaRPr sz="500">
                        <a:solidFill>
                          <a:schemeClr val="dk1"/>
                        </a:solidFill>
                      </a:endParaRPr>
                    </a:p>
                    <a:p>
                      <a:pPr indent="0" lvl="0" marL="0" rtl="0" algn="ctr">
                        <a:spcBef>
                          <a:spcPts val="0"/>
                        </a:spcBef>
                        <a:spcAft>
                          <a:spcPts val="0"/>
                        </a:spcAft>
                        <a:buNone/>
                      </a:pPr>
                      <a:r>
                        <a:rPr b="1" lang="ko" sz="900">
                          <a:solidFill>
                            <a:srgbClr val="2F2F2F"/>
                          </a:solidFill>
                        </a:rPr>
                        <a:t>한번의 배송엔 한개의 배송업체리스트를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배송업체리스트에는 한개이상의 정기배송업체를 포함한다</a:t>
                      </a:r>
                      <a:endParaRPr sz="500">
                        <a:solidFill>
                          <a:schemeClr val="dk1"/>
                        </a:solidFill>
                      </a:endParaRPr>
                    </a:p>
                    <a:p>
                      <a:pPr indent="0" lvl="0" marL="0" rtl="0" algn="ctr">
                        <a:spcBef>
                          <a:spcPts val="0"/>
                        </a:spcBef>
                        <a:spcAft>
                          <a:spcPts val="0"/>
                        </a:spcAft>
                        <a:buNone/>
                      </a:pPr>
                      <a:r>
                        <a:rPr b="1" lang="ko" sz="900">
                          <a:solidFill>
                            <a:srgbClr val="2F2F2F"/>
                          </a:solidFill>
                        </a:rPr>
                        <a:t>한개의 정기배송업체는 한개의 배송업체리스트에 포함된다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정기배송 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한개의 배송업체리스트에는 한개이상의 정기배송업체를 포함한다</a:t>
                      </a:r>
                      <a:endParaRPr sz="500">
                        <a:solidFill>
                          <a:schemeClr val="dk1"/>
                        </a:solidFill>
                      </a:endParaRPr>
                    </a:p>
                    <a:p>
                      <a:pPr indent="0" lvl="0" marL="0" rtl="0" algn="ctr">
                        <a:spcBef>
                          <a:spcPts val="0"/>
                        </a:spcBef>
                        <a:spcAft>
                          <a:spcPts val="0"/>
                        </a:spcAft>
                        <a:buNone/>
                      </a:pPr>
                      <a:r>
                        <a:rPr b="1" lang="ko" sz="900">
                          <a:solidFill>
                            <a:srgbClr val="2F2F2F"/>
                          </a:solidFill>
                        </a:rPr>
                        <a:t>한개의 배송업체리스트에는 한개이상의 정기배송업체를 포함한다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선택</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일괄배송 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세탁예약</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rPr>
                        <a:t>한번의 세탁예약은 한번의 세탁결제를 수행한다</a:t>
                      </a:r>
                      <a:endParaRPr sz="500">
                        <a:solidFill>
                          <a:schemeClr val="dk1"/>
                        </a:solidFill>
                      </a:endParaRPr>
                    </a:p>
                    <a:p>
                      <a:pPr indent="0" lvl="0" marL="0" rtl="0" algn="ctr">
                        <a:spcBef>
                          <a:spcPts val="0"/>
                        </a:spcBef>
                        <a:spcAft>
                          <a:spcPts val="0"/>
                        </a:spcAft>
                        <a:buNone/>
                      </a:pPr>
                      <a:r>
                        <a:rPr b="1" lang="ko" sz="900">
                          <a:solidFill>
                            <a:srgbClr val="2F2F2F"/>
                          </a:solidFill>
                        </a:rPr>
                        <a:t>한번의 세탁결제는 한번의 세탁예약에 의해 수행된다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핗수</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vMerge="1"/>
                <a:tc>
                  <a:txBody>
                    <a:bodyPr/>
                    <a:lstStyle/>
                    <a:p>
                      <a:pPr indent="0" lvl="0" marL="0" rtl="0" algn="ctr">
                        <a:spcBef>
                          <a:spcPts val="0"/>
                        </a:spcBef>
                        <a:spcAft>
                          <a:spcPts val="0"/>
                        </a:spcAft>
                        <a:buNone/>
                      </a:pPr>
                      <a:r>
                        <a:rPr b="1" lang="ko" sz="900">
                          <a:solidFill>
                            <a:srgbClr val="2F2F2F"/>
                          </a:solidFill>
                        </a:rPr>
                        <a:t>한번의 세탁 예약에는 한번의 세탁물 운반을 수행한다</a:t>
                      </a:r>
                      <a:endParaRPr sz="500">
                        <a:solidFill>
                          <a:schemeClr val="dk1"/>
                        </a:solidFill>
                      </a:endParaRPr>
                    </a:p>
                    <a:p>
                      <a:pPr indent="0" lvl="0" marL="0" rtl="0" algn="ctr">
                        <a:spcBef>
                          <a:spcPts val="0"/>
                        </a:spcBef>
                        <a:spcAft>
                          <a:spcPts val="0"/>
                        </a:spcAft>
                        <a:buNone/>
                      </a:pPr>
                      <a:r>
                        <a:rPr b="1" lang="ko" sz="900">
                          <a:solidFill>
                            <a:srgbClr val="2F2F2F"/>
                          </a:solidFill>
                        </a:rPr>
                        <a:t>한번의 세탁물 운반은 한번의 세탁예약에 의해 수행된다</a:t>
                      </a:r>
                      <a:endParaRPr b="1" sz="900">
                        <a:solidFill>
                          <a:srgbClr val="2F2F2F"/>
                        </a:solidFill>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필수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 운반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397" name="Google Shape;397;p56"/>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ERD )</a:t>
            </a:r>
            <a:endParaRPr>
              <a:latin typeface="Do Hyeon"/>
              <a:ea typeface="Do Hyeon"/>
              <a:cs typeface="Do Hyeon"/>
              <a:sym typeface="Do Hyeon"/>
            </a:endParaRPr>
          </a:p>
        </p:txBody>
      </p:sp>
      <p:sp>
        <p:nvSpPr>
          <p:cNvPr id="398" name="Google Shape;398;p5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399" name="Google Shape;399;p56"/>
          <p:cNvPicPr preferRelativeResize="0"/>
          <p:nvPr/>
        </p:nvPicPr>
        <p:blipFill rotWithShape="1">
          <a:blip r:embed="rId3">
            <a:alphaModFix/>
          </a:blip>
          <a:srcRect b="0" l="0" r="0" t="0"/>
          <a:stretch/>
        </p:blipFill>
        <p:spPr>
          <a:xfrm>
            <a:off x="360000" y="720000"/>
            <a:ext cx="8424001" cy="40020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05" name="Google Shape;405;p57"/>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식별자 정의서 )</a:t>
            </a:r>
            <a:endParaRPr>
              <a:latin typeface="Do Hyeon"/>
              <a:ea typeface="Do Hyeon"/>
              <a:cs typeface="Do Hyeon"/>
              <a:sym typeface="Do Hyeon"/>
            </a:endParaRPr>
          </a:p>
        </p:txBody>
      </p:sp>
      <p:sp>
        <p:nvSpPr>
          <p:cNvPr id="406" name="Google Shape;406;p5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07" name="Google Shape;407;p5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2832525"/>
                <a:gridCol w="2040925"/>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주식별자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보조식별자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외부 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a:txBody>
                    <a:bodyPr/>
                    <a:lstStyle/>
                    <a:p>
                      <a:pPr indent="0" lvl="0" marL="0" rtl="0" algn="ctr">
                        <a:spcBef>
                          <a:spcPts val="0"/>
                        </a:spcBef>
                        <a:spcAft>
                          <a:spcPts val="0"/>
                        </a:spcAft>
                        <a:buNone/>
                      </a:pPr>
                      <a:r>
                        <a:rPr b="1" lang="ko" sz="900">
                          <a:latin typeface="Arimo"/>
                          <a:ea typeface="Arimo"/>
                          <a:cs typeface="Arimo"/>
                          <a:sym typeface="Arimo"/>
                        </a:rPr>
                        <a:t>회원</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latin typeface="Arimo"/>
                          <a:ea typeface="Arimo"/>
                          <a:cs typeface="Arimo"/>
                          <a:sym typeface="Arimo"/>
                        </a:rPr>
                        <a:t>주민등록번호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직원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a:txBody>
                    <a:bodyPr/>
                    <a:lstStyle/>
                    <a:p>
                      <a:pPr indent="0" lvl="0" marL="0" rtl="0" algn="ctr">
                        <a:spcBef>
                          <a:spcPts val="0"/>
                        </a:spcBef>
                        <a:spcAft>
                          <a:spcPts val="0"/>
                        </a:spcAft>
                        <a:buNone/>
                      </a:pPr>
                      <a:r>
                        <a:rPr b="1" lang="ko" sz="900">
                          <a:latin typeface="Arimo"/>
                          <a:ea typeface="Arimo"/>
                          <a:cs typeface="Arimo"/>
                          <a:sym typeface="Arimo"/>
                        </a:rPr>
                        <a:t>청소물품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청소물품 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발주번호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청수물품번호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물품반출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물품반출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청소물품번호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자재발주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자재발주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자재번호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청소예약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청소요금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청소면적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입고확인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입고번호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청소물품번호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자재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자재번호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가구회사</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가구회사번호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latin typeface="Arimo"/>
                          <a:ea typeface="Arimo"/>
                          <a:cs typeface="Arimo"/>
                          <a:sym typeface="Arimo"/>
                        </a:rPr>
                        <a:t>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13" name="Google Shape;413;p58"/>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식별자 정의서 )</a:t>
            </a:r>
            <a:endParaRPr>
              <a:latin typeface="Do Hyeon"/>
              <a:ea typeface="Do Hyeon"/>
              <a:cs typeface="Do Hyeon"/>
              <a:sym typeface="Do Hyeon"/>
            </a:endParaRPr>
          </a:p>
        </p:txBody>
      </p:sp>
      <p:sp>
        <p:nvSpPr>
          <p:cNvPr id="414" name="Google Shape;414;p5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15" name="Google Shape;415;p58"/>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2832525"/>
                <a:gridCol w="2040925"/>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주식별자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보조식별자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외부 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a:txBody>
                    <a:bodyPr/>
                    <a:lstStyle/>
                    <a:p>
                      <a:pPr indent="0" lvl="0" marL="0" rtl="0" algn="ctr">
                        <a:spcBef>
                          <a:spcPts val="0"/>
                        </a:spcBef>
                        <a:spcAft>
                          <a:spcPts val="0"/>
                        </a:spcAft>
                        <a:buNone/>
                      </a:pPr>
                      <a:r>
                        <a:rPr b="1" lang="ko" sz="900">
                          <a:latin typeface="Arimo"/>
                          <a:ea typeface="Arimo"/>
                          <a:cs typeface="Arimo"/>
                          <a:sym typeface="Arimo"/>
                        </a:rPr>
                        <a:t>가구정비</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가구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a:txBody>
                    <a:bodyPr/>
                    <a:lstStyle/>
                    <a:p>
                      <a:pPr indent="0" lvl="0" marL="0" rtl="0" algn="ctr">
                        <a:spcBef>
                          <a:spcPts val="0"/>
                        </a:spcBef>
                        <a:spcAft>
                          <a:spcPts val="0"/>
                        </a:spcAft>
                        <a:buNone/>
                      </a:pPr>
                      <a:r>
                        <a:rPr b="1" lang="ko" sz="900">
                          <a:latin typeface="Arimo"/>
                          <a:ea typeface="Arimo"/>
                          <a:cs typeface="Arimo"/>
                          <a:sym typeface="Arimo"/>
                        </a:rPr>
                        <a:t>가구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건의사항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rPr b="1" lang="ko" sz="900">
                          <a:latin typeface="Arimo"/>
                          <a:ea typeface="Arimo"/>
                          <a:cs typeface="Arimo"/>
                          <a:sym typeface="Arimo"/>
                        </a:rPr>
                        <a:t>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상품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장바구니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장바구니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가구예약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방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방 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방 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후기</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후기번호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21" name="Google Shape;421;p59"/>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식별자 정의서 )</a:t>
            </a:r>
            <a:endParaRPr>
              <a:latin typeface="Do Hyeon"/>
              <a:ea typeface="Do Hyeon"/>
              <a:cs typeface="Do Hyeon"/>
              <a:sym typeface="Do Hyeon"/>
            </a:endParaRPr>
          </a:p>
        </p:txBody>
      </p:sp>
      <p:sp>
        <p:nvSpPr>
          <p:cNvPr id="422" name="Google Shape;422;p5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23" name="Google Shape;423;p5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09850"/>
                <a:gridCol w="2832525"/>
                <a:gridCol w="2040925"/>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주식별자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2">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보조식별자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외부 식별자</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04050">
                <a:tc>
                  <a:txBody>
                    <a:bodyPr/>
                    <a:lstStyle/>
                    <a:p>
                      <a:pPr indent="0" lvl="0" marL="0" rtl="0" algn="ctr">
                        <a:spcBef>
                          <a:spcPts val="0"/>
                        </a:spcBef>
                        <a:spcAft>
                          <a:spcPts val="0"/>
                        </a:spcAft>
                        <a:buNone/>
                      </a:pPr>
                      <a:r>
                        <a:rPr b="1" lang="ko" sz="900">
                          <a:latin typeface="Arimo"/>
                          <a:ea typeface="Arimo"/>
                          <a:cs typeface="Arimo"/>
                          <a:sym typeface="Arimo"/>
                        </a:rPr>
                        <a:t>장터거래</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장터거래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장터번호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장터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장터번호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25100">
                <a:tc>
                  <a:txBody>
                    <a:bodyPr/>
                    <a:lstStyle/>
                    <a:p>
                      <a:pPr indent="0" lvl="0" marL="0" rtl="0" algn="ctr">
                        <a:spcBef>
                          <a:spcPts val="0"/>
                        </a:spcBef>
                        <a:spcAft>
                          <a:spcPts val="0"/>
                        </a:spcAft>
                        <a:buNone/>
                      </a:pPr>
                      <a:r>
                        <a:rPr b="1" lang="ko" sz="900">
                          <a:latin typeface="Arimo"/>
                          <a:ea typeface="Arimo"/>
                          <a:cs typeface="Arimo"/>
                          <a:sym typeface="Arimo"/>
                        </a:rPr>
                        <a:t>주문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정기배송 관리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관리번호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배송번호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배송번호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상품결제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상품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세탁물 운반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운반번호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세탁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세탁요금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세탁결제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050">
                <a:tc>
                  <a:txBody>
                    <a:bodyPr/>
                    <a:lstStyle/>
                    <a:p>
                      <a:pPr indent="0" lvl="0" marL="0" rtl="0" algn="ctr">
                        <a:spcBef>
                          <a:spcPts val="0"/>
                        </a:spcBef>
                        <a:spcAft>
                          <a:spcPts val="0"/>
                        </a:spcAft>
                        <a:buNone/>
                      </a:pPr>
                      <a:r>
                        <a:rPr b="1" lang="ko" sz="900">
                          <a:latin typeface="Arimo"/>
                          <a:ea typeface="Arimo"/>
                          <a:cs typeface="Arimo"/>
                          <a:sym typeface="Arimo"/>
                        </a:rPr>
                        <a:t>정기배송업체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배송업체번호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035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일괄배송 업체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후기번호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ko" sz="900">
                          <a:latin typeface="Arimo"/>
                          <a:ea typeface="Arimo"/>
                          <a:cs typeface="Arimo"/>
                          <a:sym typeface="Arimo"/>
                        </a:rPr>
                        <a:t>배송업체번호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29" name="Google Shape;429;p60"/>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30" name="Google Shape;430;p6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31" name="Google Shape;431;p60"/>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9">
                  <a:txBody>
                    <a:bodyPr/>
                    <a:lstStyle/>
                    <a:p>
                      <a:pPr indent="0" lvl="0" marL="0" rtl="0" algn="ctr">
                        <a:spcBef>
                          <a:spcPts val="0"/>
                        </a:spcBef>
                        <a:spcAft>
                          <a:spcPts val="0"/>
                        </a:spcAft>
                        <a:buNone/>
                      </a:pPr>
                      <a:r>
                        <a:rPr b="1" lang="ko" sz="900">
                          <a:latin typeface="Arimo"/>
                          <a:ea typeface="Arimo"/>
                          <a:cs typeface="Arimo"/>
                          <a:sym typeface="Arimo"/>
                        </a:rPr>
                        <a:t>회원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 서비스를 이용하기 위해 가입한 회원들에게 부여되는 일련번호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회원ID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 서비스를 이용하는 고객들의 신원을 확인하는 글자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회원 패스워드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서비스를 이용하기 위해 로그인 할 때 사용하는 비밀번호이며 최소 4자리 이상으로 이루어짐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회원이름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서비스를 이용하는 고객의 이름(문자로만 이루어짐)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각종 안내문자나 예약정보을 전달받기 위한 연락처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이메일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각종 이벤트나 회원이 객실을 예약 할 경우 예약정보를 받아보기 위한 이메일 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 서비스를 이용하는 고객들이 실제로 사는 곳</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성별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회원의 성별 남 또는 여, 선택안함으로 이루어짐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생년월일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서비스를 이용하는 회원의 출생일이며 이벤트과 관련해서 사용 (YYYY-MM-DD)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배송업체 리스트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배송업체 리스트 번호</a:t>
                      </a:r>
                      <a:r>
                        <a:rPr lang="ko">
                          <a:solidFill>
                            <a:schemeClr val="dk1"/>
                          </a:solidFill>
                        </a:rPr>
                        <a:t>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배송업체를 식별하기 위해 만든 일련번호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배송업체명</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실제 배송업체이 사업자 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37" name="Google Shape;437;p61"/>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38" name="Google Shape;438;p6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39" name="Google Shape;439;p6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방 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후기번호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방을 이용하고 후기를 작성 할 때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방을 이용한 고객이 작성한 후기 내용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작성 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해당 후기를 작성한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점수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후기를 작성 할 때 함께 측정하는 객실에 대한 점수이며 숫자로만 이루어짐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latin typeface="Arimo"/>
                          <a:ea typeface="Arimo"/>
                          <a:cs typeface="Arimo"/>
                          <a:sym typeface="Arimo"/>
                        </a:rPr>
                        <a:t>장터거래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거래번호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장터에서 거래가 이루어 질때마다 부여되는 고유번호</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구매자 배송정보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장터거래를 통해 물건을 구매하는 구매자의 배송지 주소</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청소물품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청소물품 식별을 위해 만든 일련번호</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청소물품 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청소물품의 실제 이름</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청소물품 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사내에서 관리하고 있는 청소물품의 재고 현황(숫자로만 이루어짐)</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청소물품 용도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청소물품이 어떻게 사용 되는지에 대한 정보</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입고확인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입고번호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사내의 직원이 입고를 확인하면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45" name="Google Shape;445;p62"/>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46" name="Google Shape;446;p6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47" name="Google Shape;447;p6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입고확인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납품업체 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입고건을 발주해준 상대 업체의 상호명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입고수량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입고된 청소물품들이 각각 몇개 입고되었는지에 대한 수량(숫자로만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검수날짜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직원이 입고 확인을 한 실제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가구 예약을 하면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 대여일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가구를 대여하기 시작한날(YYYY-MM-DD)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 반납일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가구를 반납하는 날(YYYY-MM-DD)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청소평수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제공하는 청소 서비스들의 해당 면적(숫자로만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청소 서비스 면적마다 부과되는 요금의 정보(숫자로만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 서비스 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청소마다 어떠한 서비스가 이루어지는지에 대한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세탁예약</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 예약을 신청 할때 부여되는 구분짓기 위한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세탁물 수거날짜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 서비스를 이용하기 원하는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53" name="Google Shape;453;p63"/>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54" name="Google Shape;454;p6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55" name="Google Shape;455;p63"/>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5">
                  <a:txBody>
                    <a:bodyPr/>
                    <a:lstStyle/>
                    <a:p>
                      <a:pPr indent="0" lvl="0" marL="0" rtl="0" algn="ctr">
                        <a:spcBef>
                          <a:spcPts val="0"/>
                        </a:spcBef>
                        <a:spcAft>
                          <a:spcPts val="0"/>
                        </a:spcAft>
                        <a:buNone/>
                      </a:pPr>
                      <a:r>
                        <a:rPr b="1" lang="ko" sz="900">
                          <a:latin typeface="Arimo"/>
                          <a:ea typeface="Arimo"/>
                          <a:cs typeface="Arimo"/>
                          <a:sym typeface="Arimo"/>
                        </a:rPr>
                        <a:t>청소물품 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발주번호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직원이 물품을 발주 요청 했을때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발주요청 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물품마다 발주 요청한 수량(숫자로만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발주일자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 발주를 요청한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납기 희망일자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요청한 물품을 수령받기 원하는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납기 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 발주를 받을 회사의 상호명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청소물품 반출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물품 반출번호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 직원이 청소를 위해 물건을 받을때 발생하는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반출일자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물품관리 직원이 물품을 반출한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자재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자재번호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사용하고 관리하는 자재들을 구분하기 위한 식별번호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자재명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자재들의 통상적으로 불리는 명칭</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자재종류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자재들을 구분하기위해 사용하는 카테고리 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회사에사 사용하는 자재들에 대한 재고 수량(숫자로만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 기획의도 및 배경</a:t>
            </a:r>
            <a:endParaRPr sz="2400">
              <a:latin typeface="Do Hyeon"/>
              <a:ea typeface="Do Hyeon"/>
              <a:cs typeface="Do Hyeon"/>
              <a:sym typeface="Do Hyeon"/>
            </a:endParaRPr>
          </a:p>
        </p:txBody>
      </p:sp>
      <p:pic>
        <p:nvPicPr>
          <p:cNvPr descr="표지판, 냉장고이(가) 표시된 사진  매우 높은 신뢰도로 생성된 설명" id="123" name="Google Shape;123;p28"/>
          <p:cNvPicPr preferRelativeResize="0"/>
          <p:nvPr/>
        </p:nvPicPr>
        <p:blipFill rotWithShape="1">
          <a:blip r:embed="rId3">
            <a:alphaModFix/>
          </a:blip>
          <a:srcRect b="0" l="0" r="0" t="0"/>
          <a:stretch/>
        </p:blipFill>
        <p:spPr>
          <a:xfrm>
            <a:off x="360000" y="720000"/>
            <a:ext cx="8424000" cy="2446175"/>
          </a:xfrm>
          <a:prstGeom prst="rect">
            <a:avLst/>
          </a:prstGeom>
          <a:noFill/>
          <a:ln>
            <a:noFill/>
          </a:ln>
        </p:spPr>
      </p:pic>
      <p:sp>
        <p:nvSpPr>
          <p:cNvPr id="124" name="Google Shape;124;p28"/>
          <p:cNvSpPr txBox="1"/>
          <p:nvPr/>
        </p:nvSpPr>
        <p:spPr>
          <a:xfrm>
            <a:off x="360000" y="3005875"/>
            <a:ext cx="8424000" cy="16038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이후 혼자 사는 가구를 위한 수많은 서비스가 등장했지만 이들은 모두 하나의 특화된 서비스를 제공할 뿐이다.</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1인 가구를 위한 다양한 서비스를 한 곳에 모아, 혼족(혼자의 '혼'이라는 글자와 공통된 생활양식을 지닌 사람들 '족'이라는 뜻을 합쳐서 만든 신조어)들의 니즈를 충족시키기 위해 완성도 높은 라이프 스타일 플랫폼을 구축하고자 한다.</a:t>
            </a:r>
            <a:endParaRPr b="1" sz="1100">
              <a:latin typeface="Arimo"/>
              <a:ea typeface="Arimo"/>
              <a:cs typeface="Arimo"/>
              <a:sym typeface="Arim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61" name="Google Shape;461;p64"/>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62" name="Google Shape;462;p6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63" name="Google Shape;463;p64"/>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a:txBody>
                    <a:bodyPr/>
                    <a:lstStyle/>
                    <a:p>
                      <a:pPr indent="0" lvl="0" marL="0" rtl="0" algn="ctr">
                        <a:spcBef>
                          <a:spcPts val="0"/>
                        </a:spcBef>
                        <a:spcAft>
                          <a:spcPts val="0"/>
                        </a:spcAft>
                        <a:buNone/>
                      </a:pPr>
                      <a:r>
                        <a:rPr b="1" lang="ko" sz="900">
                          <a:latin typeface="Arimo"/>
                          <a:ea typeface="Arimo"/>
                          <a:cs typeface="Arimo"/>
                          <a:sym typeface="Arimo"/>
                        </a:rPr>
                        <a:t>자재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사용용도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자재들 마다 어떤 용도로 사용되는지에 대한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9">
                  <a:txBody>
                    <a:bodyPr/>
                    <a:lstStyle/>
                    <a:p>
                      <a:pPr indent="0" lvl="0" marL="0" rtl="0" algn="ctr">
                        <a:spcBef>
                          <a:spcPts val="0"/>
                        </a:spcBef>
                        <a:spcAft>
                          <a:spcPts val="0"/>
                        </a:spcAft>
                        <a:buNone/>
                      </a:pPr>
                      <a:r>
                        <a:rPr b="1" lang="ko" sz="900">
                          <a:latin typeface="Arimo"/>
                          <a:ea typeface="Arimo"/>
                          <a:cs typeface="Arimo"/>
                          <a:sym typeface="Arimo"/>
                        </a:rPr>
                        <a:t>직원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직원들이 입사할 때 받은 일련번호로서 직원들을 구분 시 사용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직원이름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직원들의 실제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근무부서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직원들이 어느 부서에서 일하는지 나타내는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유선번호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회사내에서 직원에게 제공하는 유선전화의 번호(숫자로만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직원주민번호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직원이 태어난 날짜에 대한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직원사진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조직도에 올리기 위한 각 직원들의 증명사진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직원별점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직원들에 의한 서비스를 제공받은 회원들이 측정한 점수의 평균</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불량사원여부</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서비스 이용 고객 중 컴플레인을 받은 직원인지를 나타내는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직원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직원들에게 연락하기 위한 전화번호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자재발주</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자재종류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 발주를 요청들을 구분하기 위해 요청 될 때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69" name="Google Shape;469;p65"/>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70" name="Google Shape;470;p6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71" name="Google Shape;471;p65"/>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a:txBody>
                    <a:bodyPr/>
                    <a:lstStyle/>
                    <a:p>
                      <a:pPr indent="0" lvl="0" marL="0" rtl="0" algn="ctr">
                        <a:spcBef>
                          <a:spcPts val="0"/>
                        </a:spcBef>
                        <a:spcAft>
                          <a:spcPts val="0"/>
                        </a:spcAft>
                        <a:buNone/>
                      </a:pPr>
                      <a:r>
                        <a:rPr b="1" lang="ko" sz="900">
                          <a:latin typeface="Arimo"/>
                          <a:ea typeface="Arimo"/>
                          <a:cs typeface="Arimo"/>
                          <a:sym typeface="Arimo"/>
                        </a:rPr>
                        <a:t>자재발주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사용 할 자재들을 발주요청한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5">
                  <a:txBody>
                    <a:bodyPr/>
                    <a:lstStyle/>
                    <a:p>
                      <a:pPr indent="0" lvl="0" marL="0" rtl="0" algn="ctr">
                        <a:spcBef>
                          <a:spcPts val="0"/>
                        </a:spcBef>
                        <a:spcAft>
                          <a:spcPts val="0"/>
                        </a:spcAft>
                        <a:buNone/>
                      </a:pPr>
                      <a:r>
                        <a:rPr b="1" lang="ko" sz="900">
                          <a:latin typeface="Arimo"/>
                          <a:ea typeface="Arimo"/>
                          <a:cs typeface="Arimo"/>
                          <a:sym typeface="Arimo"/>
                        </a:rPr>
                        <a:t>가구회사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가구를 공급해주는 회사들을 구분하기 위한 회사들의 고유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 사업자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 당 하나만 보유하는 고유번호로 국가에 신고 된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가구를 공급해주는 회사들의 업체 상호명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가구를 공급해주는 회사들과 연락하기 위한 전화번호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 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 회사들이 실제 상주하고 있는 위치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가구정비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가구의 정비를 위해 정비신청 할 때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정비날짜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가구의 정비를 실제 수행한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정비내용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정비 시 어떤 정비가 이루어 졌는지에 대한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세탁요금</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회사에서 제공하는 세탁서비스 대상들의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세탁물 카테고리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세탁물의 종류 하기 위한 대분류 키워드명 ex)의류,침구류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77" name="Google Shape;477;p66"/>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78" name="Google Shape;478;p6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79" name="Google Shape;479;p66"/>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a:txBody>
                    <a:bodyPr/>
                    <a:lstStyle/>
                    <a:p>
                      <a:pPr indent="0" lvl="0" marL="0" rtl="0" algn="ctr">
                        <a:spcBef>
                          <a:spcPts val="0"/>
                        </a:spcBef>
                        <a:spcAft>
                          <a:spcPts val="0"/>
                        </a:spcAft>
                        <a:buNone/>
                      </a:pPr>
                      <a:r>
                        <a:rPr b="1" lang="ko" sz="900">
                          <a:latin typeface="Arimo"/>
                          <a:ea typeface="Arimo"/>
                          <a:cs typeface="Arimo"/>
                          <a:sym typeface="Arimo"/>
                        </a:rPr>
                        <a:t>세탁요금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세탁 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세탁물 마다 서비스를 이용 할 때 발생하는 금액</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8">
                  <a:txBody>
                    <a:bodyPr/>
                    <a:lstStyle/>
                    <a:p>
                      <a:pPr indent="0" lvl="0" marL="0" rtl="0" algn="ctr">
                        <a:spcBef>
                          <a:spcPts val="0"/>
                        </a:spcBef>
                        <a:spcAft>
                          <a:spcPts val="0"/>
                        </a:spcAft>
                        <a:buNone/>
                      </a:pPr>
                      <a:r>
                        <a:rPr b="1" lang="ko" sz="900">
                          <a:latin typeface="Arimo"/>
                          <a:ea typeface="Arimo"/>
                          <a:cs typeface="Arimo"/>
                          <a:sym typeface="Arimo"/>
                        </a:rPr>
                        <a:t>가구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가구를 식별하기 위해 회사에서 만든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회원들에게 가구 소개를 위해 촬영한 가구 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색상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가구가 어떤 색상인지를 나타내는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가구가 어떤 가구인지 나타내는 카테고리</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가구특징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가구에 대한 장점이나 특별한 점에 대해 작성한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Clr>
                          <a:schemeClr val="dk1"/>
                        </a:buClr>
                        <a:buSzPts val="1100"/>
                        <a:buFont typeface="Arial"/>
                        <a:buNone/>
                      </a:pPr>
                      <a:r>
                        <a:rPr b="1" lang="ko" sz="900">
                          <a:latin typeface="Arimo"/>
                          <a:ea typeface="Arimo"/>
                          <a:cs typeface="Arimo"/>
                          <a:sym typeface="Arimo"/>
                        </a:rPr>
                        <a:t>구입년월</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가구를 가구업체로 부터 구입한 년월(YYYY-MM)</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 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가구가 현재 대여가 됐는지 아닌지를 나타내는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가구 대여료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가구를 1일 대여하기 위해 발생하는 대여료(숫자로만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가구 건의사항</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건의번호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가구에 대한 건의를 작성할 때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건의사항을 작성한 회원의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85" name="Google Shape;485;p67"/>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86" name="Google Shape;486;p6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87" name="Google Shape;487;p6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2">
                  <a:txBody>
                    <a:bodyPr/>
                    <a:lstStyle/>
                    <a:p>
                      <a:pPr indent="0" lvl="0" marL="0" rtl="0" algn="ctr">
                        <a:spcBef>
                          <a:spcPts val="0"/>
                        </a:spcBef>
                        <a:spcAft>
                          <a:spcPts val="0"/>
                        </a:spcAft>
                        <a:buNone/>
                      </a:pPr>
                      <a:r>
                        <a:rPr b="1" lang="ko" sz="900">
                          <a:latin typeface="Arimo"/>
                          <a:ea typeface="Arimo"/>
                          <a:cs typeface="Arimo"/>
                          <a:sym typeface="Arimo"/>
                        </a:rPr>
                        <a:t>가구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건의내용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가구에 대한 불편사항을 나타내는 회원의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불편사항을 더 자세하게 알리기 위해 고객이 찍은 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8">
                  <a:txBody>
                    <a:bodyPr/>
                    <a:lstStyle/>
                    <a:p>
                      <a:pPr indent="0" lvl="0" marL="0" rtl="0" algn="ctr">
                        <a:spcBef>
                          <a:spcPts val="0"/>
                        </a:spcBef>
                        <a:spcAft>
                          <a:spcPts val="0"/>
                        </a:spcAft>
                        <a:buNone/>
                      </a:pPr>
                      <a:r>
                        <a:rPr b="1" lang="ko" sz="900">
                          <a:latin typeface="Arimo"/>
                          <a:ea typeface="Arimo"/>
                          <a:cs typeface="Arimo"/>
                          <a:sym typeface="Arimo"/>
                        </a:rPr>
                        <a:t>상품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사내에서 판매하는 상품들을 구분하기 위해 부여한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상품명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고객에게 보여지는 상품들의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카테고리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상품을 대 분류 하기 위한 키워드명 ex)음식,주방용품,가전제품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상품분류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상품을 소 분류 하기 위한 키워드명 ex)음료,식기,컴퓨터 용품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상품사진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회원들의 구매 이해를 돕기 위해 게시하는 상품의 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가격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상품을 구매 할 때 발생하는 금액(숫자로만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재고</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현재 회사에서 보유하고 있는 상품들의 수량</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사용기한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유통기한이 있는 상품들의 유통기한 정보(YYYY-MM-DD)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a:txBody>
                    <a:bodyPr/>
                    <a:lstStyle/>
                    <a:p>
                      <a:pPr indent="0" lvl="0" marL="0" rtl="0" algn="ctr">
                        <a:spcBef>
                          <a:spcPts val="0"/>
                        </a:spcBef>
                        <a:spcAft>
                          <a:spcPts val="0"/>
                        </a:spcAft>
                        <a:buClr>
                          <a:schemeClr val="dk1"/>
                        </a:buClr>
                        <a:buSzPts val="1100"/>
                        <a:buFont typeface="Arial"/>
                        <a:buNone/>
                      </a:pPr>
                      <a:r>
                        <a:rPr b="1" lang="ko" sz="900">
                          <a:solidFill>
                            <a:schemeClr val="dk1"/>
                          </a:solidFill>
                          <a:latin typeface="Arimo"/>
                          <a:ea typeface="Arimo"/>
                          <a:cs typeface="Arimo"/>
                          <a:sym typeface="Arimo"/>
                        </a:rPr>
                        <a:t>세탁물 운반</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운반번호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세탁이 완료된 세탁물들을 고객들에게 배송 할 때 부여되는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493" name="Google Shape;493;p68"/>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494" name="Google Shape;494;p6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495" name="Google Shape;495;p68"/>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a:txBody>
                    <a:bodyPr/>
                    <a:lstStyle/>
                    <a:p>
                      <a:pPr indent="0" lvl="0" marL="0" rtl="0" algn="ctr">
                        <a:spcBef>
                          <a:spcPts val="0"/>
                        </a:spcBef>
                        <a:spcAft>
                          <a:spcPts val="0"/>
                        </a:spcAft>
                        <a:buNone/>
                      </a:pPr>
                      <a:r>
                        <a:rPr b="1" lang="ko" sz="900">
                          <a:latin typeface="Arimo"/>
                          <a:ea typeface="Arimo"/>
                          <a:cs typeface="Arimo"/>
                          <a:sym typeface="Arimo"/>
                        </a:rPr>
                        <a:t>세탁물 운반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운반날짜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고객에게 세탁물 배송이 시작 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정기배송관리</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관리번호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 대상 중 정기배송 대상 상품들의 관리를 위해 부여되는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배송주기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정기배송대상 상품들을 며칠에 한번 배송할찌에 대한 정보(숫자로만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세탁예약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 예약을 신청 할때 부여되는 구분짓기 위한 일련번호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세탁물 수거날짜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 서비스를 이용하기 원하는 날짜(YYYY-MM-DD)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요청사항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 서비스를 이용 할 때 발생 할 수 있는 요청사항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청소예약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회원들이 신청한 예약 서비스를 구분하기 위한 일련번호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요청사항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회원들이 청소 시 요청 할 사항이나 기타 요구사항을 나타내는 정보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청소예약날짜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회원들이 청소 서비스를 제공받기를 희망하는 날짜(YYYY-MM-DD)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latin typeface="Arimo"/>
                          <a:ea typeface="Arimo"/>
                          <a:cs typeface="Arimo"/>
                          <a:sym typeface="Arimo"/>
                        </a:rPr>
                        <a:t>방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회원이 방 예약을 할 때 부여되는 예약 고유번호</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예약자명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회사에 예약을 신청한 회원의 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01" name="Google Shape;501;p69"/>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02" name="Google Shape;502;p6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03" name="Google Shape;503;p6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방 예약</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입주자명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예약에 대해 실제 서비스를 이용하게 될 입주자의 이름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임대시작일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방을 임대하기 시작하는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임대종료일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방의 임대가 종료되는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예약상태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현재 방 예약이 어떤 상황인지 나타내는 정보 ex)사용대기,사용중</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방정비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방 정비를 구분하기 위해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정비내용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 방 정비마다 어떤 정비가 이루어졌는지에 대한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정비날짜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실제 방 정비를 수행한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방 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주택 임대 서비스를 위해 결제 할때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어떠한 방법으로 결제했는지에 대한 카테고리</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예약에서 신청한 서비스들의 금액을 합친 결제금액(숫자로만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서비스를 이용하기 위해 결제를 시행한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09" name="Google Shape;509;p70"/>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10" name="Google Shape;510;p7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11" name="Google Shape;511;p70"/>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11">
                  <a:txBody>
                    <a:bodyPr/>
                    <a:lstStyle/>
                    <a:p>
                      <a:pPr indent="0" lvl="0" marL="0" rtl="0" algn="ctr">
                        <a:spcBef>
                          <a:spcPts val="0"/>
                        </a:spcBef>
                        <a:spcAft>
                          <a:spcPts val="0"/>
                        </a:spcAft>
                        <a:buNone/>
                      </a:pPr>
                      <a:r>
                        <a:rPr b="1" lang="ko" sz="900">
                          <a:latin typeface="Arimo"/>
                          <a:ea typeface="Arimo"/>
                          <a:cs typeface="Arimo"/>
                          <a:sym typeface="Arimo"/>
                        </a:rPr>
                        <a:t>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방마다 가지고 있는 방의 고유번호 ex)101호 201호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면적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방이 차지하고 있는 실제 면적(숫자로만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숙박비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방마다 하루 숙박하는데 발생하는 비용</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관리비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방을 하루 사용하는데 발생하는 비용(관리비의 10%)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방의 창문을 통해 보이는 풍경에 대한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방을 이용 할 고객들의 이해를 돕기 위해 작성한 설명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방의 모습들을 촬영한 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방을 이용했던 회원들이 부여한 점수들의 평균 값(숫자로만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예비용 유무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방이 회사에서 보유하고 있는 예비용 방인지 아닌지에 대한 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유선번호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건물내의 전화망으로 연결되어 직통으로 연락 가능한 전화번호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방 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현재 방이 가지고 있는 상태 ex)임대중,사용대기중,정비중</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17" name="Google Shape;517;p71"/>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18" name="Google Shape;518;p7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19" name="Google Shape;519;p7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일괄배송업체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정기배송 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일괄배송 업체들이 국가에 신고해서 부여받은 사업자번호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일괄배송 업체들의 실제 상호명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일괄배송 업체가 실제로 상주하고 있는 곳의 주소</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연락이 가능한 일괄배송업체의 전화번호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장터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게시번호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구매한 상품을 판매하기 위해 게시글을 작성 할 때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판매수량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팔고자 하는 상품들의 수량(숫자로만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게시날짜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판매를 위해 게시글을 작성한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주문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주문을 할 때 주문을 구분하기 위해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주문일자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주문이 발생한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주문개수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주문 상품마다 주문 한 수량(숫자로만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배송유형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 받을 때 정기배송으로 받을지 일괄로 받을지에 대한 선택정보</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25" name="Google Shape;525;p72"/>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26" name="Google Shape;526;p7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27" name="Google Shape;527;p7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정산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각각의 결제마다 정산을 할 때 부여되는 일련번호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정산금액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해당 정산기간에 발생한 금액들의 총합(숫자로만 이루어짐)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정산 시작날짜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정산을 위한 설정 날짜중 시작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정산 마감날짜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정산을 위한 설정 날짜중 종료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배송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송장번호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결제가 완료 되면 자동으로 부여되는 배송조회가 가능한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배송접수 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결제가 완료되어 배송이 접수 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배송주소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결제된 주문에 대한 배송지의 주소</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수취인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상품을 배송받을 회원의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3">
                  <a:txBody>
                    <a:bodyPr/>
                    <a:lstStyle/>
                    <a:p>
                      <a:pPr indent="0" lvl="0" marL="0" rtl="0" algn="ctr">
                        <a:spcBef>
                          <a:spcPts val="0"/>
                        </a:spcBef>
                        <a:spcAft>
                          <a:spcPts val="0"/>
                        </a:spcAft>
                        <a:buNone/>
                      </a:pPr>
                      <a:r>
                        <a:rPr b="1" lang="ko" sz="900">
                          <a:latin typeface="Arimo"/>
                          <a:ea typeface="Arimo"/>
                          <a:cs typeface="Arimo"/>
                          <a:sym typeface="Arimo"/>
                        </a:rPr>
                        <a:t>상품결제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삼풍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상품을 결제 할 때 부여되는 결제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결제를 할 때 사용 하고자 하는 수단 ex)카드,무통장 입금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구매한 상품의 가격에 해당 수량을 곱한 총 금액</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33" name="Google Shape;533;p73"/>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34" name="Google Shape;534;p7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35" name="Google Shape;535;p73"/>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a:txBody>
                    <a:bodyPr/>
                    <a:lstStyle/>
                    <a:p>
                      <a:pPr indent="0" lvl="0" marL="0" rtl="0" algn="ctr">
                        <a:spcBef>
                          <a:spcPts val="0"/>
                        </a:spcBef>
                        <a:spcAft>
                          <a:spcPts val="0"/>
                        </a:spcAft>
                        <a:buNone/>
                      </a:pPr>
                      <a:r>
                        <a:rPr b="1" lang="ko" sz="900">
                          <a:latin typeface="Arimo"/>
                          <a:ea typeface="Arimo"/>
                          <a:cs typeface="Arimo"/>
                          <a:sym typeface="Arimo"/>
                        </a:rPr>
                        <a:t>상품결제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결제를 완료한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방 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건의번호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방에 대한 건의를 작성할 때 부여되는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방에 대한 건의사항을 작성한 회원의 이름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방에 대한 불편사항을 나타내는 회원의 설명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불편사항을 더 자세하게 알리기 위해 고객이 찍은 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4">
                  <a:txBody>
                    <a:bodyPr/>
                    <a:lstStyle/>
                    <a:p>
                      <a:pPr indent="0" lvl="0" marL="0" rtl="0" algn="ctr">
                        <a:spcBef>
                          <a:spcPts val="0"/>
                        </a:spcBef>
                        <a:spcAft>
                          <a:spcPts val="0"/>
                        </a:spcAft>
                        <a:buNone/>
                      </a:pPr>
                      <a:r>
                        <a:rPr b="1" lang="ko" sz="900">
                          <a:latin typeface="Arimo"/>
                          <a:ea typeface="Arimo"/>
                          <a:cs typeface="Arimo"/>
                          <a:sym typeface="Arimo"/>
                        </a:rPr>
                        <a:t>세탁결제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세탁서비스를 위해 결제 할 때 부여되는 결제 고유번호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결제를 할 때 사용 하고자 하는 수단 ex)카드,무통장 입금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이용한 세탁서비스들의 가격의  총 금액</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결제날짜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회원이 결제를 완료한 날짜(YYYY-MM-DD)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rowSpan="2">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정기배송업체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정기배송 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업체들이 국가에 신고해서 부여받은 사업자번호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업체들의 실제 상호명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2</a:t>
            </a:r>
            <a:r>
              <a:rPr lang="ko" sz="2400">
                <a:latin typeface="Do Hyeon"/>
                <a:ea typeface="Do Hyeon"/>
                <a:cs typeface="Do Hyeon"/>
                <a:sym typeface="Do Hyeon"/>
              </a:rPr>
              <a:t>. 목표 및 기대효과</a:t>
            </a:r>
            <a:endParaRPr sz="2400">
              <a:latin typeface="Do Hyeon"/>
              <a:ea typeface="Do Hyeon"/>
              <a:cs typeface="Do Hyeon"/>
              <a:sym typeface="Do Hyeon"/>
            </a:endParaRPr>
          </a:p>
        </p:txBody>
      </p:sp>
      <p:pic>
        <p:nvPicPr>
          <p:cNvPr descr="화초" id="130" name="Google Shape;130;p29"/>
          <p:cNvPicPr preferRelativeResize="0"/>
          <p:nvPr/>
        </p:nvPicPr>
        <p:blipFill rotWithShape="1">
          <a:blip r:embed="rId3">
            <a:alphaModFix/>
          </a:blip>
          <a:srcRect b="0" l="0" r="0" t="0"/>
          <a:stretch/>
        </p:blipFill>
        <p:spPr>
          <a:xfrm>
            <a:off x="7186925" y="713400"/>
            <a:ext cx="1329550" cy="1329550"/>
          </a:xfrm>
          <a:prstGeom prst="rect">
            <a:avLst/>
          </a:prstGeom>
          <a:noFill/>
          <a:ln>
            <a:noFill/>
          </a:ln>
        </p:spPr>
      </p:pic>
      <p:pic>
        <p:nvPicPr>
          <p:cNvPr descr="손 열기" id="131" name="Google Shape;131;p29"/>
          <p:cNvPicPr preferRelativeResize="0"/>
          <p:nvPr/>
        </p:nvPicPr>
        <p:blipFill rotWithShape="1">
          <a:blip r:embed="rId4">
            <a:alphaModFix/>
          </a:blip>
          <a:srcRect b="0" l="0" r="0" t="0"/>
          <a:stretch/>
        </p:blipFill>
        <p:spPr>
          <a:xfrm>
            <a:off x="896350" y="750175"/>
            <a:ext cx="1292775" cy="1292775"/>
          </a:xfrm>
          <a:prstGeom prst="rect">
            <a:avLst/>
          </a:prstGeom>
          <a:noFill/>
          <a:ln>
            <a:noFill/>
          </a:ln>
        </p:spPr>
      </p:pic>
      <p:pic>
        <p:nvPicPr>
          <p:cNvPr descr="플랜트를 사용하여 손 열기" id="132" name="Google Shape;132;p29"/>
          <p:cNvPicPr preferRelativeResize="0"/>
          <p:nvPr/>
        </p:nvPicPr>
        <p:blipFill rotWithShape="1">
          <a:blip r:embed="rId5">
            <a:alphaModFix/>
          </a:blip>
          <a:srcRect b="0" l="0" r="0" t="0"/>
          <a:stretch/>
        </p:blipFill>
        <p:spPr>
          <a:xfrm>
            <a:off x="4023250" y="713388"/>
            <a:ext cx="1329550" cy="1329550"/>
          </a:xfrm>
          <a:prstGeom prst="rect">
            <a:avLst/>
          </a:prstGeom>
          <a:noFill/>
          <a:ln>
            <a:noFill/>
          </a:ln>
        </p:spPr>
      </p:pic>
      <p:sp>
        <p:nvSpPr>
          <p:cNvPr id="133" name="Google Shape;133;p29"/>
          <p:cNvSpPr txBox="1"/>
          <p:nvPr/>
        </p:nvSpPr>
        <p:spPr>
          <a:xfrm>
            <a:off x="7000000" y="2116375"/>
            <a:ext cx="1650900" cy="2613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400"/>
              <a:buFont typeface="Candara"/>
              <a:buNone/>
            </a:pPr>
            <a:r>
              <a:rPr b="1" i="0" lang="ko" sz="1400" u="none">
                <a:solidFill>
                  <a:schemeClr val="accent1"/>
                </a:solidFill>
                <a:latin typeface="Candara"/>
                <a:ea typeface="Candara"/>
                <a:cs typeface="Candara"/>
                <a:sym typeface="Candara"/>
              </a:rPr>
              <a:t>시간</a:t>
            </a:r>
            <a:r>
              <a:rPr b="1" i="0" lang="ko" sz="1400" u="none">
                <a:solidFill>
                  <a:schemeClr val="accent1"/>
                </a:solidFill>
                <a:latin typeface="Batang"/>
                <a:ea typeface="Batang"/>
                <a:cs typeface="Batang"/>
                <a:sym typeface="Batang"/>
              </a:rPr>
              <a:t>·</a:t>
            </a:r>
            <a:r>
              <a:rPr b="1" i="0" lang="ko" sz="1400" u="none">
                <a:solidFill>
                  <a:schemeClr val="accent1"/>
                </a:solidFill>
                <a:latin typeface="Candara"/>
                <a:ea typeface="Candara"/>
                <a:cs typeface="Candara"/>
                <a:sym typeface="Candara"/>
              </a:rPr>
              <a:t>공간</a:t>
            </a:r>
            <a:r>
              <a:rPr b="1" i="0" lang="ko" sz="1400" u="none">
                <a:solidFill>
                  <a:schemeClr val="accent1"/>
                </a:solidFill>
                <a:latin typeface="Batang"/>
                <a:ea typeface="Batang"/>
                <a:cs typeface="Batang"/>
                <a:sym typeface="Batang"/>
              </a:rPr>
              <a:t>·</a:t>
            </a:r>
            <a:r>
              <a:rPr b="1" i="0" lang="ko" sz="1400" u="none">
                <a:solidFill>
                  <a:schemeClr val="accent1"/>
                </a:solidFill>
                <a:latin typeface="Candara"/>
                <a:ea typeface="Candara"/>
                <a:cs typeface="Candara"/>
                <a:sym typeface="Candara"/>
              </a:rPr>
              <a:t>예산 절감</a:t>
            </a:r>
            <a:endParaRPr b="1" sz="500">
              <a:solidFill>
                <a:schemeClr val="accent1"/>
              </a:solidFill>
            </a:endParaRPr>
          </a:p>
        </p:txBody>
      </p:sp>
      <p:sp>
        <p:nvSpPr>
          <p:cNvPr id="134" name="Google Shape;134;p29"/>
          <p:cNvSpPr txBox="1"/>
          <p:nvPr/>
        </p:nvSpPr>
        <p:spPr>
          <a:xfrm>
            <a:off x="360000" y="2502650"/>
            <a:ext cx="8424000" cy="491400"/>
          </a:xfrm>
          <a:prstGeom prst="rect">
            <a:avLst/>
          </a:prstGeom>
          <a:solidFill>
            <a:srgbClr val="D1B347">
              <a:alpha val="65880"/>
            </a:srgbClr>
          </a:solidFill>
          <a:ln>
            <a:noFill/>
          </a:ln>
        </p:spPr>
        <p:txBody>
          <a:bodyPr anchorCtr="0" anchor="ctr" bIns="26900" lIns="26900" spcFirstLastPara="1" rIns="26900" wrap="square" tIns="26900">
            <a:noAutofit/>
          </a:bodyPr>
          <a:lstStyle/>
          <a:p>
            <a:pPr indent="0" lvl="0" marL="0" marR="0" rtl="0" algn="ctr">
              <a:lnSpc>
                <a:spcPct val="100000"/>
              </a:lnSpc>
              <a:spcBef>
                <a:spcPts val="0"/>
              </a:spcBef>
              <a:spcAft>
                <a:spcPts val="0"/>
              </a:spcAft>
              <a:buClr>
                <a:srgbClr val="636363"/>
              </a:buClr>
              <a:buSzPts val="1400"/>
              <a:buFont typeface="Candara"/>
              <a:buNone/>
            </a:pPr>
            <a:r>
              <a:rPr b="0" i="0" lang="ko" sz="1400" u="none">
                <a:solidFill>
                  <a:srgbClr val="636363"/>
                </a:solidFill>
                <a:latin typeface="Candara"/>
                <a:ea typeface="Candara"/>
                <a:cs typeface="Candara"/>
                <a:sym typeface="Candara"/>
              </a:rPr>
              <a:t>흩어져 있던 1인 가구를 위한 서비스를 한 번에 해결할 수 있는 시스템 구축을 통해 </a:t>
            </a:r>
            <a:endParaRPr b="0" i="0" sz="1400" u="none">
              <a:solidFill>
                <a:srgbClr val="636363"/>
              </a:solidFill>
              <a:latin typeface="Candara"/>
              <a:ea typeface="Candara"/>
              <a:cs typeface="Candara"/>
              <a:sym typeface="Candara"/>
            </a:endParaRPr>
          </a:p>
          <a:p>
            <a:pPr indent="0" lvl="0" marL="0" marR="0" rtl="0" algn="ctr">
              <a:lnSpc>
                <a:spcPct val="100000"/>
              </a:lnSpc>
              <a:spcBef>
                <a:spcPts val="0"/>
              </a:spcBef>
              <a:spcAft>
                <a:spcPts val="0"/>
              </a:spcAft>
              <a:buClr>
                <a:srgbClr val="636363"/>
              </a:buClr>
              <a:buSzPts val="1400"/>
              <a:buFont typeface="Candara"/>
              <a:buNone/>
            </a:pPr>
            <a:r>
              <a:rPr b="0" i="0" lang="ko" sz="1400" u="none">
                <a:solidFill>
                  <a:srgbClr val="636363"/>
                </a:solidFill>
                <a:latin typeface="Candara"/>
                <a:ea typeface="Candara"/>
                <a:cs typeface="Candara"/>
                <a:sym typeface="Candara"/>
              </a:rPr>
              <a:t>고객의 정보를 바탕으로 </a:t>
            </a:r>
            <a:r>
              <a:rPr b="1" i="0" lang="ko" sz="1400" u="none">
                <a:solidFill>
                  <a:srgbClr val="636363"/>
                </a:solidFill>
                <a:latin typeface="Candara"/>
                <a:ea typeface="Candara"/>
                <a:cs typeface="Candara"/>
                <a:sym typeface="Candara"/>
              </a:rPr>
              <a:t>맞춤형 편의 제공</a:t>
            </a:r>
            <a:endParaRPr sz="500"/>
          </a:p>
        </p:txBody>
      </p:sp>
      <p:sp>
        <p:nvSpPr>
          <p:cNvPr id="135" name="Google Shape;135;p29"/>
          <p:cNvSpPr txBox="1"/>
          <p:nvPr/>
        </p:nvSpPr>
        <p:spPr>
          <a:xfrm>
            <a:off x="3538538" y="2115775"/>
            <a:ext cx="2621400" cy="2625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400"/>
              <a:buFont typeface="Candara"/>
              <a:buNone/>
            </a:pPr>
            <a:r>
              <a:rPr b="1" i="0" lang="ko" sz="1400" u="none">
                <a:solidFill>
                  <a:schemeClr val="accent1"/>
                </a:solidFill>
                <a:latin typeface="Candara"/>
                <a:ea typeface="Candara"/>
                <a:cs typeface="Candara"/>
                <a:sym typeface="Candara"/>
              </a:rPr>
              <a:t>한 곳에서 해결할 수 있는 편리함</a:t>
            </a:r>
            <a:endParaRPr b="1" sz="500">
              <a:solidFill>
                <a:schemeClr val="accent1"/>
              </a:solidFill>
            </a:endParaRPr>
          </a:p>
        </p:txBody>
      </p:sp>
      <p:sp>
        <p:nvSpPr>
          <p:cNvPr id="136" name="Google Shape;136;p29"/>
          <p:cNvSpPr txBox="1"/>
          <p:nvPr/>
        </p:nvSpPr>
        <p:spPr>
          <a:xfrm>
            <a:off x="386988" y="2116075"/>
            <a:ext cx="2311500" cy="2619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1400"/>
              <a:buFont typeface="Candara"/>
              <a:buNone/>
            </a:pPr>
            <a:r>
              <a:rPr b="1" i="0" lang="ko" sz="1400" u="none">
                <a:solidFill>
                  <a:schemeClr val="accent1"/>
                </a:solidFill>
                <a:latin typeface="Candara"/>
                <a:ea typeface="Candara"/>
                <a:cs typeface="Candara"/>
                <a:sym typeface="Candara"/>
              </a:rPr>
              <a:t>고객 중심의 맞춤형 관리체계</a:t>
            </a:r>
            <a:endParaRPr b="1" sz="500">
              <a:solidFill>
                <a:schemeClr val="accent1"/>
              </a:solidFill>
            </a:endParaRPr>
          </a:p>
        </p:txBody>
      </p:sp>
      <p:sp>
        <p:nvSpPr>
          <p:cNvPr id="137" name="Google Shape;137;p29"/>
          <p:cNvSpPr txBox="1"/>
          <p:nvPr/>
        </p:nvSpPr>
        <p:spPr>
          <a:xfrm>
            <a:off x="387000" y="3118425"/>
            <a:ext cx="8263800" cy="1489500"/>
          </a:xfrm>
          <a:prstGeom prst="rect">
            <a:avLst/>
          </a:prstGeom>
          <a:noFill/>
          <a:ln>
            <a:noFill/>
          </a:ln>
        </p:spPr>
        <p:txBody>
          <a:bodyPr anchorCtr="0" anchor="ctr" bIns="26900" lIns="26900" spcFirstLastPara="1" rIns="26900" wrap="square" tIns="26900">
            <a:noAutofit/>
          </a:bodyPr>
          <a:lstStyle/>
          <a:p>
            <a:pPr indent="0" lvl="0" marL="0" marR="0" rtl="0" algn="ctr">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혼자 사는 1인 가구를 위한 주거지 대여 시스템, 홈케어 서비스, 맞춤배송 쇼핑몰을 통합한 새로운 플랫폼</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al"/>
              <a:buNone/>
            </a:pPr>
            <a:r>
              <a:t/>
            </a:r>
            <a:endParaRPr b="1" i="0" sz="11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Candara"/>
              <a:buNone/>
            </a:pPr>
            <a:r>
              <a:rPr b="1" i="0" lang="ko" sz="1100" u="none">
                <a:solidFill>
                  <a:srgbClr val="000000"/>
                </a:solidFill>
                <a:latin typeface="Arimo"/>
                <a:ea typeface="Arimo"/>
                <a:cs typeface="Arimo"/>
                <a:sym typeface="Arimo"/>
              </a:rPr>
              <a:t>전·월세 개념이 아닌 오피스텔 단기 임대 시스템을 도입하여 장기적으로 주택을 임대 혹은 구매해야 했던 부담을 줄일 수 있다. 고객의 취향에 따라 가구를 선택하는 것이 가능하기 때문에 준비된 오피스텔에 잠시 머물다 가는 단순한 대여를 벗어나 주거공간의 새로운 패러다임을 제시한다. 홈케어 서비스는 일상에 지친 고객들에게 집안일 걱정없이 워라밸을 누릴 수 있다. 보관 장소의 여유가 없어 평소 대량으로 포장된 상품을 구매하지 못했던 1인 가구를 위한 공간을 제공하는 고객맞춤 창고형 쇼핑몰을 통해 1인 가구에게도 제품 선택의 다양성을 가능하게 한다. </a:t>
            </a:r>
            <a:endParaRPr b="1" sz="1100">
              <a:latin typeface="Arimo"/>
              <a:ea typeface="Arimo"/>
              <a:cs typeface="Arimo"/>
              <a:sym typeface="Arim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41" name="Google Shape;541;p74"/>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속성 정의서 )</a:t>
            </a:r>
            <a:endParaRPr>
              <a:latin typeface="Do Hyeon"/>
              <a:ea typeface="Do Hyeon"/>
              <a:cs typeface="Do Hyeon"/>
              <a:sym typeface="Do Hyeon"/>
            </a:endParaRPr>
          </a:p>
        </p:txBody>
      </p:sp>
      <p:sp>
        <p:nvSpPr>
          <p:cNvPr id="542" name="Google Shape;542;p7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43" name="Google Shape;543;p74"/>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470075"/>
                <a:gridCol w="1455525"/>
                <a:gridCol w="3557700"/>
                <a:gridCol w="382850"/>
                <a:gridCol w="1557850"/>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엔티티타입명</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속성</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r>
              <a:tr h="316200">
                <a:tc rowSpan="2">
                  <a:txBody>
                    <a:bodyPr/>
                    <a:lstStyle/>
                    <a:p>
                      <a:pPr indent="0" lvl="0" marL="0" rtl="0" algn="ctr">
                        <a:spcBef>
                          <a:spcPts val="0"/>
                        </a:spcBef>
                        <a:spcAft>
                          <a:spcPts val="0"/>
                        </a:spcAft>
                        <a:buNone/>
                      </a:pPr>
                      <a:r>
                        <a:rPr b="1" lang="ko" sz="900">
                          <a:latin typeface="Arimo"/>
                          <a:ea typeface="Arimo"/>
                          <a:cs typeface="Arimo"/>
                          <a:sym typeface="Arimo"/>
                        </a:rPr>
                        <a:t>정기배송업체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업체가 실제로 상주하고 있는 곳의 주소</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r h="316200">
                <a:tc vMerge="1"/>
                <a:tc>
                  <a:txBody>
                    <a:bodyPr/>
                    <a:lstStyle/>
                    <a:p>
                      <a:pPr indent="0" lvl="0" marL="0" rtl="0" algn="ctr">
                        <a:spcBef>
                          <a:spcPts val="0"/>
                        </a:spcBef>
                        <a:spcAft>
                          <a:spcPts val="0"/>
                        </a:spcAft>
                        <a:buNone/>
                      </a:pPr>
                      <a:r>
                        <a:rPr b="1" lang="ko" sz="900">
                          <a:latin typeface="Arimo"/>
                          <a:ea typeface="Arimo"/>
                          <a:cs typeface="Arimo"/>
                          <a:sym typeface="Arimo"/>
                        </a:rPr>
                        <a:t>업체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연락이 가능한 정기배송업체의 전화번호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49" name="Google Shape;549;p75"/>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도메인 정의서 )</a:t>
            </a:r>
            <a:endParaRPr>
              <a:latin typeface="Do Hyeon"/>
              <a:ea typeface="Do Hyeon"/>
              <a:cs typeface="Do Hyeon"/>
              <a:sym typeface="Do Hyeon"/>
            </a:endParaRPr>
          </a:p>
        </p:txBody>
      </p:sp>
      <p:sp>
        <p:nvSpPr>
          <p:cNvPr id="550" name="Google Shape;550;p7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51" name="Google Shape;551;p75"/>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16200"/>
                <a:gridCol w="2126425"/>
                <a:gridCol w="1728850"/>
                <a:gridCol w="323100"/>
                <a:gridCol w="1314725"/>
                <a:gridCol w="131472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구분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이름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도메인 타입</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비고</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6">
                  <a:txBody>
                    <a:bodyPr/>
                    <a:lstStyle/>
                    <a:p>
                      <a:pPr indent="0" lvl="0" marL="0" rtl="0" algn="ctr">
                        <a:spcBef>
                          <a:spcPts val="0"/>
                        </a:spcBef>
                        <a:spcAft>
                          <a:spcPts val="0"/>
                        </a:spcAft>
                        <a:buNone/>
                      </a:pPr>
                      <a:r>
                        <a:rPr b="1" lang="ko" sz="900">
                          <a:latin typeface="Arimo"/>
                          <a:ea typeface="Arimo"/>
                          <a:cs typeface="Arimo"/>
                          <a:sym typeface="Arimo"/>
                        </a:rPr>
                        <a:t>숫자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6">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INTEGER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6" hMerge="1"/>
                <a:tc rowSpan="6"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주민번호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면적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rowSpan="5">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등급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5">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VARCHAR2(50)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5" hMerge="1"/>
                <a:tc rowSpan="5"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부서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예비용 유무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57" name="Google Shape;557;p76"/>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도메인 정의서 )</a:t>
            </a:r>
            <a:endParaRPr>
              <a:latin typeface="Do Hyeon"/>
              <a:ea typeface="Do Hyeon"/>
              <a:cs typeface="Do Hyeon"/>
              <a:sym typeface="Do Hyeon"/>
            </a:endParaRPr>
          </a:p>
        </p:txBody>
      </p:sp>
      <p:sp>
        <p:nvSpPr>
          <p:cNvPr id="558" name="Google Shape;558;p7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59" name="Google Shape;559;p76"/>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16200"/>
                <a:gridCol w="2126425"/>
                <a:gridCol w="1728850"/>
                <a:gridCol w="323100"/>
                <a:gridCol w="1314725"/>
                <a:gridCol w="131472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구분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이름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도메인 타입</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비고</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rowSpan="2">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VARCHAR2(50)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2" hMerge="1"/>
                <a:tc rowSpan="2" h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YYYY-DD-MM</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YYYY-DD-MM-HH-mm</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이메일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VARCHAR2(200)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rowSpan="2">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2">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TIMESTAMP</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2" hMerge="1"/>
                <a:tc rowSpan="2"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일시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rowSpan="3">
                  <a:txBody>
                    <a:bodyPr/>
                    <a:lstStyle/>
                    <a:p>
                      <a:pPr indent="0" lvl="0" marL="0" rtl="0" algn="ctr">
                        <a:spcBef>
                          <a:spcPts val="0"/>
                        </a:spcBef>
                        <a:spcAft>
                          <a:spcPts val="0"/>
                        </a:spcAft>
                        <a:buNone/>
                      </a:pPr>
                      <a:r>
                        <a:rPr b="1" lang="ko" sz="900">
                          <a:latin typeface="Arimo"/>
                          <a:ea typeface="Arimo"/>
                          <a:cs typeface="Arimo"/>
                          <a:sym typeface="Arimo"/>
                        </a:rPr>
                        <a:t>소개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색상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VARCHAR2(15)</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3" hMerge="1"/>
                <a:tc rowSpan="3"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소재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rowSpan="3">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row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VARCHAR2(3000)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rowSpan="3" hMerge="1"/>
                <a:tc rowSpan="3"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건의사항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vMerge="1"/>
                <a:tc>
                  <a:txBody>
                    <a:bodyPr/>
                    <a:lstStyle/>
                    <a:p>
                      <a:pPr indent="0" lvl="0" marL="0" rtl="0" algn="ctr">
                        <a:spcBef>
                          <a:spcPts val="0"/>
                        </a:spcBef>
                        <a:spcAft>
                          <a:spcPts val="0"/>
                        </a:spcAft>
                        <a:buNone/>
                      </a:pPr>
                      <a:r>
                        <a:rPr b="1" lang="ko" sz="900">
                          <a:latin typeface="Arimo"/>
                          <a:ea typeface="Arimo"/>
                          <a:cs typeface="Arimo"/>
                          <a:sym typeface="Arimo"/>
                        </a:rPr>
                        <a:t>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8. 개념설계 </a:t>
            </a:r>
            <a:endParaRPr sz="2400">
              <a:latin typeface="Do Hyeon"/>
              <a:ea typeface="Do Hyeon"/>
              <a:cs typeface="Do Hyeon"/>
              <a:sym typeface="Do Hyeon"/>
            </a:endParaRPr>
          </a:p>
        </p:txBody>
      </p:sp>
      <p:sp>
        <p:nvSpPr>
          <p:cNvPr id="565" name="Google Shape;565;p77"/>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도메인 정의서 )</a:t>
            </a:r>
            <a:endParaRPr>
              <a:latin typeface="Do Hyeon"/>
              <a:ea typeface="Do Hyeon"/>
              <a:cs typeface="Do Hyeon"/>
              <a:sym typeface="Do Hyeon"/>
            </a:endParaRPr>
          </a:p>
        </p:txBody>
      </p:sp>
      <p:sp>
        <p:nvSpPr>
          <p:cNvPr id="566" name="Google Shape;566;p7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567" name="Google Shape;567;p7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1616200"/>
                <a:gridCol w="2126425"/>
                <a:gridCol w="1728850"/>
                <a:gridCol w="323100"/>
                <a:gridCol w="1314725"/>
                <a:gridCol w="1314725"/>
              </a:tblGrid>
              <a:tr h="319875">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구분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도메인 이름</a:t>
                      </a:r>
                      <a:endParaRPr sz="1000">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3">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도메인 타입</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hMerge="1"/>
                <a:tc hMerge="1"/>
                <a:tc>
                  <a:txBody>
                    <a:bodyPr/>
                    <a:lstStyle/>
                    <a:p>
                      <a:pPr indent="0" lvl="0" marL="0" rtl="0" algn="ctr">
                        <a:lnSpc>
                          <a:spcPct val="115000"/>
                        </a:lnSpc>
                        <a:spcBef>
                          <a:spcPts val="0"/>
                        </a:spcBef>
                        <a:spcAft>
                          <a:spcPts val="0"/>
                        </a:spcAft>
                        <a:buNone/>
                      </a:pPr>
                      <a:r>
                        <a:rPr lang="ko" sz="1000">
                          <a:solidFill>
                            <a:schemeClr val="dk1"/>
                          </a:solidFill>
                          <a:latin typeface="Do Hyeon"/>
                          <a:ea typeface="Do Hyeon"/>
                          <a:cs typeface="Do Hyeon"/>
                          <a:sym typeface="Do Hyeon"/>
                        </a:rPr>
                        <a:t>비고</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VARCHAR2(400)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성별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성별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VARCHAR2(6)</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아이디</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VARCHAR2(25)</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VARCHAR2(20)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VARCHAR2(35)</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gridSpan="3">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VARCHAR2(500)</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a:t>
            </a:r>
            <a:r>
              <a:rPr lang="ko" sz="2400">
                <a:latin typeface="Do Hyeon"/>
                <a:ea typeface="Do Hyeon"/>
                <a:cs typeface="Do Hyeon"/>
                <a:sym typeface="Do Hyeon"/>
              </a:rPr>
              <a:t>. 논리설계 </a:t>
            </a:r>
            <a:endParaRPr sz="2400">
              <a:latin typeface="Do Hyeon"/>
              <a:ea typeface="Do Hyeon"/>
              <a:cs typeface="Do Hyeon"/>
              <a:sym typeface="Do Hyeon"/>
            </a:endParaRPr>
          </a:p>
        </p:txBody>
      </p:sp>
      <p:sp>
        <p:nvSpPr>
          <p:cNvPr id="573" name="Google Shape;573;p78"/>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매핑룰 )</a:t>
            </a:r>
            <a:endParaRPr>
              <a:latin typeface="Do Hyeon"/>
              <a:ea typeface="Do Hyeon"/>
              <a:cs typeface="Do Hyeon"/>
              <a:sym typeface="Do Hyeon"/>
            </a:endParaRPr>
          </a:p>
        </p:txBody>
      </p:sp>
      <p:sp>
        <p:nvSpPr>
          <p:cNvPr id="574" name="Google Shape;574;p7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575" name="Google Shape;575;p78"/>
          <p:cNvPicPr preferRelativeResize="0"/>
          <p:nvPr/>
        </p:nvPicPr>
        <p:blipFill>
          <a:blip r:embed="rId3">
            <a:alphaModFix/>
          </a:blip>
          <a:stretch>
            <a:fillRect/>
          </a:stretch>
        </p:blipFill>
        <p:spPr>
          <a:xfrm>
            <a:off x="360000" y="923875"/>
            <a:ext cx="8424002" cy="37981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581" name="Google Shape;581;p79"/>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582" name="Google Shape;582;p7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583" name="Google Shape;583;p79"/>
          <p:cNvPicPr preferRelativeResize="0"/>
          <p:nvPr/>
        </p:nvPicPr>
        <p:blipFill rotWithShape="1">
          <a:blip r:embed="rId3">
            <a:alphaModFix/>
          </a:blip>
          <a:srcRect b="0" l="0" r="0" t="0"/>
          <a:stretch/>
        </p:blipFill>
        <p:spPr>
          <a:xfrm>
            <a:off x="360000" y="923875"/>
            <a:ext cx="3552975" cy="1141300"/>
          </a:xfrm>
          <a:prstGeom prst="rect">
            <a:avLst/>
          </a:prstGeom>
          <a:noFill/>
          <a:ln>
            <a:noFill/>
          </a:ln>
        </p:spPr>
      </p:pic>
      <p:sp>
        <p:nvSpPr>
          <p:cNvPr id="584" name="Google Shape;584;p79"/>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9"/>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79"/>
          <p:cNvPicPr preferRelativeResize="0"/>
          <p:nvPr/>
        </p:nvPicPr>
        <p:blipFill rotWithShape="1">
          <a:blip r:embed="rId4">
            <a:alphaModFix/>
          </a:blip>
          <a:srcRect b="0" l="0" r="0" t="0"/>
          <a:stretch/>
        </p:blipFill>
        <p:spPr>
          <a:xfrm>
            <a:off x="360000" y="2662350"/>
            <a:ext cx="3552975" cy="1947325"/>
          </a:xfrm>
          <a:prstGeom prst="rect">
            <a:avLst/>
          </a:prstGeom>
          <a:noFill/>
          <a:ln>
            <a:noFill/>
          </a:ln>
        </p:spPr>
      </p:pic>
      <p:pic>
        <p:nvPicPr>
          <p:cNvPr id="587" name="Google Shape;587;p79"/>
          <p:cNvPicPr preferRelativeResize="0"/>
          <p:nvPr/>
        </p:nvPicPr>
        <p:blipFill rotWithShape="1">
          <a:blip r:embed="rId5">
            <a:alphaModFix/>
          </a:blip>
          <a:srcRect b="0" l="0" r="0" t="0"/>
          <a:stretch/>
        </p:blipFill>
        <p:spPr>
          <a:xfrm>
            <a:off x="4979975" y="935367"/>
            <a:ext cx="3809300" cy="584100"/>
          </a:xfrm>
          <a:prstGeom prst="rect">
            <a:avLst/>
          </a:prstGeom>
          <a:noFill/>
          <a:ln>
            <a:noFill/>
          </a:ln>
        </p:spPr>
      </p:pic>
      <p:pic>
        <p:nvPicPr>
          <p:cNvPr id="588" name="Google Shape;588;p79"/>
          <p:cNvPicPr preferRelativeResize="0"/>
          <p:nvPr/>
        </p:nvPicPr>
        <p:blipFill rotWithShape="1">
          <a:blip r:embed="rId6">
            <a:alphaModFix/>
          </a:blip>
          <a:srcRect b="0" l="0" r="0" t="0"/>
          <a:stretch/>
        </p:blipFill>
        <p:spPr>
          <a:xfrm>
            <a:off x="4979975" y="2301450"/>
            <a:ext cx="3809300" cy="647325"/>
          </a:xfrm>
          <a:prstGeom prst="rect">
            <a:avLst/>
          </a:prstGeom>
          <a:noFill/>
          <a:ln>
            <a:noFill/>
          </a:ln>
        </p:spPr>
      </p:pic>
      <p:pic>
        <p:nvPicPr>
          <p:cNvPr id="589" name="Google Shape;589;p79"/>
          <p:cNvPicPr preferRelativeResize="0"/>
          <p:nvPr/>
        </p:nvPicPr>
        <p:blipFill rotWithShape="1">
          <a:blip r:embed="rId7">
            <a:alphaModFix/>
          </a:blip>
          <a:srcRect b="0" l="0" r="0" t="0"/>
          <a:stretch/>
        </p:blipFill>
        <p:spPr>
          <a:xfrm>
            <a:off x="4979975" y="3024775"/>
            <a:ext cx="3809300" cy="1584900"/>
          </a:xfrm>
          <a:prstGeom prst="rect">
            <a:avLst/>
          </a:prstGeom>
          <a:noFill/>
          <a:ln>
            <a:noFill/>
          </a:ln>
        </p:spPr>
      </p:pic>
      <p:grpSp>
        <p:nvGrpSpPr>
          <p:cNvPr id="590" name="Google Shape;590;p79"/>
          <p:cNvGrpSpPr/>
          <p:nvPr/>
        </p:nvGrpSpPr>
        <p:grpSpPr>
          <a:xfrm>
            <a:off x="6705730" y="1567725"/>
            <a:ext cx="233100" cy="647315"/>
            <a:chOff x="6172330" y="1415325"/>
            <a:chExt cx="233100" cy="647315"/>
          </a:xfrm>
        </p:grpSpPr>
        <p:cxnSp>
          <p:nvCxnSpPr>
            <p:cNvPr id="591" name="Google Shape;591;p79"/>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592" name="Google Shape;592;p79"/>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593" name="Google Shape;593;p79"/>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79"/>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595" name="Google Shape;595;p79"/>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596" name="Google Shape;596;p79"/>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597" name="Google Shape;597;p79"/>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603" name="Google Shape;603;p80"/>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604" name="Google Shape;604;p8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605" name="Google Shape;605;p80"/>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0"/>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80"/>
          <p:cNvGrpSpPr/>
          <p:nvPr/>
        </p:nvGrpSpPr>
        <p:grpSpPr>
          <a:xfrm>
            <a:off x="6705730" y="1643925"/>
            <a:ext cx="233100" cy="647315"/>
            <a:chOff x="6172330" y="1415325"/>
            <a:chExt cx="233100" cy="647315"/>
          </a:xfrm>
        </p:grpSpPr>
        <p:cxnSp>
          <p:nvCxnSpPr>
            <p:cNvPr id="608" name="Google Shape;608;p80"/>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609" name="Google Shape;609;p80"/>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610" name="Google Shape;610;p80"/>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80"/>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612" name="Google Shape;612;p80"/>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613" name="Google Shape;613;p80"/>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614" name="Google Shape;614;p80"/>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615" name="Google Shape;615;p80"/>
          <p:cNvPicPr preferRelativeResize="0"/>
          <p:nvPr/>
        </p:nvPicPr>
        <p:blipFill rotWithShape="1">
          <a:blip r:embed="rId3">
            <a:alphaModFix/>
          </a:blip>
          <a:srcRect b="0" l="0" r="0" t="0"/>
          <a:stretch/>
        </p:blipFill>
        <p:spPr>
          <a:xfrm>
            <a:off x="360000" y="2662350"/>
            <a:ext cx="3552975" cy="1945325"/>
          </a:xfrm>
          <a:prstGeom prst="rect">
            <a:avLst/>
          </a:prstGeom>
          <a:noFill/>
          <a:ln>
            <a:noFill/>
          </a:ln>
        </p:spPr>
      </p:pic>
      <p:pic>
        <p:nvPicPr>
          <p:cNvPr id="616" name="Google Shape;616;p80"/>
          <p:cNvPicPr preferRelativeResize="0"/>
          <p:nvPr/>
        </p:nvPicPr>
        <p:blipFill rotWithShape="1">
          <a:blip r:embed="rId4">
            <a:alphaModFix/>
          </a:blip>
          <a:srcRect b="0" l="0" r="0" t="0"/>
          <a:stretch/>
        </p:blipFill>
        <p:spPr>
          <a:xfrm>
            <a:off x="342276" y="948600"/>
            <a:ext cx="3570699" cy="1149375"/>
          </a:xfrm>
          <a:prstGeom prst="rect">
            <a:avLst/>
          </a:prstGeom>
          <a:noFill/>
          <a:ln>
            <a:noFill/>
          </a:ln>
        </p:spPr>
      </p:pic>
      <p:pic>
        <p:nvPicPr>
          <p:cNvPr id="617" name="Google Shape;617;p80"/>
          <p:cNvPicPr preferRelativeResize="0"/>
          <p:nvPr/>
        </p:nvPicPr>
        <p:blipFill rotWithShape="1">
          <a:blip r:embed="rId5">
            <a:alphaModFix/>
          </a:blip>
          <a:srcRect b="0" l="0" r="0" t="0"/>
          <a:stretch/>
        </p:blipFill>
        <p:spPr>
          <a:xfrm>
            <a:off x="4979975" y="3133475"/>
            <a:ext cx="3804024" cy="1474200"/>
          </a:xfrm>
          <a:prstGeom prst="rect">
            <a:avLst/>
          </a:prstGeom>
          <a:noFill/>
          <a:ln>
            <a:noFill/>
          </a:ln>
        </p:spPr>
      </p:pic>
      <p:pic>
        <p:nvPicPr>
          <p:cNvPr id="618" name="Google Shape;618;p80"/>
          <p:cNvPicPr preferRelativeResize="0"/>
          <p:nvPr/>
        </p:nvPicPr>
        <p:blipFill rotWithShape="1">
          <a:blip r:embed="rId6">
            <a:alphaModFix/>
          </a:blip>
          <a:srcRect b="0" l="0" r="0" t="0"/>
          <a:stretch/>
        </p:blipFill>
        <p:spPr>
          <a:xfrm>
            <a:off x="4979975" y="2370850"/>
            <a:ext cx="3810725" cy="647325"/>
          </a:xfrm>
          <a:prstGeom prst="rect">
            <a:avLst/>
          </a:prstGeom>
          <a:noFill/>
          <a:ln>
            <a:noFill/>
          </a:ln>
        </p:spPr>
      </p:pic>
      <p:pic>
        <p:nvPicPr>
          <p:cNvPr id="619" name="Google Shape;619;p80"/>
          <p:cNvPicPr preferRelativeResize="0"/>
          <p:nvPr/>
        </p:nvPicPr>
        <p:blipFill rotWithShape="1">
          <a:blip r:embed="rId7">
            <a:alphaModFix/>
          </a:blip>
          <a:srcRect b="0" l="0" r="0" t="0"/>
          <a:stretch/>
        </p:blipFill>
        <p:spPr>
          <a:xfrm>
            <a:off x="4979975" y="925332"/>
            <a:ext cx="3810726" cy="633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8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625" name="Google Shape;625;p81"/>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626" name="Google Shape;626;p8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627" name="Google Shape;627;p81"/>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1"/>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81"/>
          <p:cNvGrpSpPr/>
          <p:nvPr/>
        </p:nvGrpSpPr>
        <p:grpSpPr>
          <a:xfrm>
            <a:off x="6705730" y="1494723"/>
            <a:ext cx="233100" cy="647315"/>
            <a:chOff x="6172330" y="1415325"/>
            <a:chExt cx="233100" cy="647315"/>
          </a:xfrm>
        </p:grpSpPr>
        <p:cxnSp>
          <p:nvCxnSpPr>
            <p:cNvPr id="630" name="Google Shape;630;p81"/>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631" name="Google Shape;631;p81"/>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632" name="Google Shape;632;p81"/>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81"/>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634" name="Google Shape;634;p81"/>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635" name="Google Shape;635;p81"/>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636" name="Google Shape;636;p81"/>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637" name="Google Shape;637;p81"/>
          <p:cNvPicPr preferRelativeResize="0"/>
          <p:nvPr/>
        </p:nvPicPr>
        <p:blipFill rotWithShape="1">
          <a:blip r:embed="rId3">
            <a:alphaModFix/>
          </a:blip>
          <a:srcRect b="0" l="0" r="0" t="0"/>
          <a:stretch/>
        </p:blipFill>
        <p:spPr>
          <a:xfrm>
            <a:off x="360000" y="2662350"/>
            <a:ext cx="3552975" cy="1947325"/>
          </a:xfrm>
          <a:prstGeom prst="rect">
            <a:avLst/>
          </a:prstGeom>
          <a:noFill/>
          <a:ln>
            <a:noFill/>
          </a:ln>
        </p:spPr>
      </p:pic>
      <p:pic>
        <p:nvPicPr>
          <p:cNvPr id="638" name="Google Shape;638;p81"/>
          <p:cNvPicPr preferRelativeResize="0"/>
          <p:nvPr/>
        </p:nvPicPr>
        <p:blipFill rotWithShape="1">
          <a:blip r:embed="rId4">
            <a:alphaModFix/>
          </a:blip>
          <a:srcRect b="0" l="0" r="0" t="0"/>
          <a:stretch/>
        </p:blipFill>
        <p:spPr>
          <a:xfrm>
            <a:off x="360000" y="925332"/>
            <a:ext cx="3552975" cy="1141300"/>
          </a:xfrm>
          <a:prstGeom prst="rect">
            <a:avLst/>
          </a:prstGeom>
          <a:noFill/>
          <a:ln>
            <a:noFill/>
          </a:ln>
        </p:spPr>
      </p:pic>
      <p:pic>
        <p:nvPicPr>
          <p:cNvPr id="639" name="Google Shape;639;p81"/>
          <p:cNvPicPr preferRelativeResize="0"/>
          <p:nvPr/>
        </p:nvPicPr>
        <p:blipFill rotWithShape="1">
          <a:blip r:embed="rId5">
            <a:alphaModFix/>
          </a:blip>
          <a:srcRect b="0" l="0" r="0" t="0"/>
          <a:stretch/>
        </p:blipFill>
        <p:spPr>
          <a:xfrm>
            <a:off x="4979975" y="2955075"/>
            <a:ext cx="3804025" cy="1654600"/>
          </a:xfrm>
          <a:prstGeom prst="rect">
            <a:avLst/>
          </a:prstGeom>
          <a:noFill/>
          <a:ln>
            <a:noFill/>
          </a:ln>
        </p:spPr>
      </p:pic>
      <p:pic>
        <p:nvPicPr>
          <p:cNvPr id="640" name="Google Shape;640;p81"/>
          <p:cNvPicPr preferRelativeResize="0"/>
          <p:nvPr/>
        </p:nvPicPr>
        <p:blipFill rotWithShape="1">
          <a:blip r:embed="rId6">
            <a:alphaModFix/>
          </a:blip>
          <a:srcRect b="0" l="0" r="0" t="0"/>
          <a:stretch/>
        </p:blipFill>
        <p:spPr>
          <a:xfrm>
            <a:off x="4979975" y="908901"/>
            <a:ext cx="3804025" cy="531046"/>
          </a:xfrm>
          <a:prstGeom prst="rect">
            <a:avLst/>
          </a:prstGeom>
          <a:noFill/>
          <a:ln>
            <a:noFill/>
          </a:ln>
        </p:spPr>
      </p:pic>
      <p:pic>
        <p:nvPicPr>
          <p:cNvPr id="641" name="Google Shape;641;p81"/>
          <p:cNvPicPr preferRelativeResize="0"/>
          <p:nvPr/>
        </p:nvPicPr>
        <p:blipFill rotWithShape="1">
          <a:blip r:embed="rId7">
            <a:alphaModFix/>
          </a:blip>
          <a:srcRect b="0" l="0" r="0" t="0"/>
          <a:stretch/>
        </p:blipFill>
        <p:spPr>
          <a:xfrm>
            <a:off x="4979975" y="2202450"/>
            <a:ext cx="3804026" cy="633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647" name="Google Shape;647;p82"/>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648" name="Google Shape;648;p8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649" name="Google Shape;649;p82"/>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2"/>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82"/>
          <p:cNvGrpSpPr/>
          <p:nvPr/>
        </p:nvGrpSpPr>
        <p:grpSpPr>
          <a:xfrm>
            <a:off x="6705730" y="1643925"/>
            <a:ext cx="233100" cy="647315"/>
            <a:chOff x="6172330" y="1415325"/>
            <a:chExt cx="233100" cy="647315"/>
          </a:xfrm>
        </p:grpSpPr>
        <p:cxnSp>
          <p:nvCxnSpPr>
            <p:cNvPr id="652" name="Google Shape;652;p82"/>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653" name="Google Shape;653;p82"/>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654" name="Google Shape;654;p82"/>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82"/>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656" name="Google Shape;656;p82"/>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657" name="Google Shape;657;p82"/>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658" name="Google Shape;658;p82"/>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659" name="Google Shape;659;p82"/>
          <p:cNvPicPr preferRelativeResize="0"/>
          <p:nvPr/>
        </p:nvPicPr>
        <p:blipFill rotWithShape="1">
          <a:blip r:embed="rId3">
            <a:alphaModFix/>
          </a:blip>
          <a:srcRect b="0" l="0" r="0" t="0"/>
          <a:stretch/>
        </p:blipFill>
        <p:spPr>
          <a:xfrm>
            <a:off x="360000" y="2662350"/>
            <a:ext cx="3552976" cy="1945325"/>
          </a:xfrm>
          <a:prstGeom prst="rect">
            <a:avLst/>
          </a:prstGeom>
          <a:noFill/>
          <a:ln>
            <a:noFill/>
          </a:ln>
        </p:spPr>
      </p:pic>
      <p:pic>
        <p:nvPicPr>
          <p:cNvPr id="660" name="Google Shape;660;p82"/>
          <p:cNvPicPr preferRelativeResize="0"/>
          <p:nvPr/>
        </p:nvPicPr>
        <p:blipFill rotWithShape="1">
          <a:blip r:embed="rId4">
            <a:alphaModFix/>
          </a:blip>
          <a:srcRect b="0" l="0" r="0" t="0"/>
          <a:stretch/>
        </p:blipFill>
        <p:spPr>
          <a:xfrm>
            <a:off x="340225" y="925332"/>
            <a:ext cx="3552974" cy="1141300"/>
          </a:xfrm>
          <a:prstGeom prst="rect">
            <a:avLst/>
          </a:prstGeom>
          <a:noFill/>
          <a:ln>
            <a:noFill/>
          </a:ln>
        </p:spPr>
      </p:pic>
      <p:pic>
        <p:nvPicPr>
          <p:cNvPr id="661" name="Google Shape;661;p82"/>
          <p:cNvPicPr preferRelativeResize="0"/>
          <p:nvPr/>
        </p:nvPicPr>
        <p:blipFill rotWithShape="1">
          <a:blip r:embed="rId5">
            <a:alphaModFix/>
          </a:blip>
          <a:srcRect b="0" l="0" r="0" t="0"/>
          <a:stretch/>
        </p:blipFill>
        <p:spPr>
          <a:xfrm>
            <a:off x="4951825" y="3133475"/>
            <a:ext cx="3832174" cy="1474200"/>
          </a:xfrm>
          <a:prstGeom prst="rect">
            <a:avLst/>
          </a:prstGeom>
          <a:noFill/>
          <a:ln>
            <a:noFill/>
          </a:ln>
        </p:spPr>
      </p:pic>
      <p:pic>
        <p:nvPicPr>
          <p:cNvPr id="662" name="Google Shape;662;p82"/>
          <p:cNvPicPr preferRelativeResize="0"/>
          <p:nvPr/>
        </p:nvPicPr>
        <p:blipFill rotWithShape="1">
          <a:blip r:embed="rId6">
            <a:alphaModFix/>
          </a:blip>
          <a:srcRect b="0" l="0" r="0" t="0"/>
          <a:stretch/>
        </p:blipFill>
        <p:spPr>
          <a:xfrm>
            <a:off x="4979979" y="929342"/>
            <a:ext cx="3804025" cy="555912"/>
          </a:xfrm>
          <a:prstGeom prst="rect">
            <a:avLst/>
          </a:prstGeom>
          <a:noFill/>
          <a:ln>
            <a:noFill/>
          </a:ln>
        </p:spPr>
      </p:pic>
      <p:pic>
        <p:nvPicPr>
          <p:cNvPr id="663" name="Google Shape;663;p82"/>
          <p:cNvPicPr preferRelativeResize="0"/>
          <p:nvPr/>
        </p:nvPicPr>
        <p:blipFill rotWithShape="1">
          <a:blip r:embed="rId7">
            <a:alphaModFix/>
          </a:blip>
          <a:srcRect b="0" l="0" r="0" t="0"/>
          <a:stretch/>
        </p:blipFill>
        <p:spPr>
          <a:xfrm>
            <a:off x="4979975" y="2361150"/>
            <a:ext cx="3748725" cy="647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8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669" name="Google Shape;669;p83"/>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670" name="Google Shape;670;p8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671" name="Google Shape;671;p83"/>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3"/>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83"/>
          <p:cNvGrpSpPr/>
          <p:nvPr/>
        </p:nvGrpSpPr>
        <p:grpSpPr>
          <a:xfrm>
            <a:off x="6705730" y="1567725"/>
            <a:ext cx="233100" cy="647315"/>
            <a:chOff x="6172330" y="1415325"/>
            <a:chExt cx="233100" cy="647315"/>
          </a:xfrm>
        </p:grpSpPr>
        <p:cxnSp>
          <p:nvCxnSpPr>
            <p:cNvPr id="674" name="Google Shape;674;p83"/>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675" name="Google Shape;675;p83"/>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676" name="Google Shape;676;p83"/>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83"/>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678" name="Google Shape;678;p83"/>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679" name="Google Shape;679;p83"/>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680" name="Google Shape;680;p83"/>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681" name="Google Shape;681;p83"/>
          <p:cNvPicPr preferRelativeResize="0"/>
          <p:nvPr/>
        </p:nvPicPr>
        <p:blipFill rotWithShape="1">
          <a:blip r:embed="rId3">
            <a:alphaModFix/>
          </a:blip>
          <a:srcRect b="0" l="0" r="0" t="0"/>
          <a:stretch/>
        </p:blipFill>
        <p:spPr>
          <a:xfrm>
            <a:off x="360000" y="2662350"/>
            <a:ext cx="3552976" cy="1956700"/>
          </a:xfrm>
          <a:prstGeom prst="rect">
            <a:avLst/>
          </a:prstGeom>
          <a:noFill/>
          <a:ln>
            <a:noFill/>
          </a:ln>
        </p:spPr>
      </p:pic>
      <p:pic>
        <p:nvPicPr>
          <p:cNvPr id="682" name="Google Shape;682;p83"/>
          <p:cNvPicPr preferRelativeResize="0"/>
          <p:nvPr/>
        </p:nvPicPr>
        <p:blipFill rotWithShape="1">
          <a:blip r:embed="rId4">
            <a:alphaModFix/>
          </a:blip>
          <a:srcRect b="0" l="0" r="0" t="0"/>
          <a:stretch/>
        </p:blipFill>
        <p:spPr>
          <a:xfrm>
            <a:off x="360000" y="914725"/>
            <a:ext cx="3552976" cy="1175175"/>
          </a:xfrm>
          <a:prstGeom prst="rect">
            <a:avLst/>
          </a:prstGeom>
          <a:noFill/>
          <a:ln>
            <a:noFill/>
          </a:ln>
        </p:spPr>
      </p:pic>
      <p:pic>
        <p:nvPicPr>
          <p:cNvPr id="683" name="Google Shape;683;p83"/>
          <p:cNvPicPr preferRelativeResize="0"/>
          <p:nvPr/>
        </p:nvPicPr>
        <p:blipFill rotWithShape="1">
          <a:blip r:embed="rId5">
            <a:alphaModFix/>
          </a:blip>
          <a:srcRect b="0" l="0" r="0" t="0"/>
          <a:stretch/>
        </p:blipFill>
        <p:spPr>
          <a:xfrm>
            <a:off x="4979975" y="2913000"/>
            <a:ext cx="3804126" cy="1706050"/>
          </a:xfrm>
          <a:prstGeom prst="rect">
            <a:avLst/>
          </a:prstGeom>
          <a:noFill/>
          <a:ln>
            <a:noFill/>
          </a:ln>
        </p:spPr>
      </p:pic>
      <p:pic>
        <p:nvPicPr>
          <p:cNvPr id="684" name="Google Shape;684;p83"/>
          <p:cNvPicPr preferRelativeResize="0"/>
          <p:nvPr/>
        </p:nvPicPr>
        <p:blipFill rotWithShape="1">
          <a:blip r:embed="rId6">
            <a:alphaModFix/>
          </a:blip>
          <a:srcRect b="0" l="0" r="0" t="0"/>
          <a:stretch/>
        </p:blipFill>
        <p:spPr>
          <a:xfrm>
            <a:off x="4979975" y="2230500"/>
            <a:ext cx="3804124" cy="682500"/>
          </a:xfrm>
          <a:prstGeom prst="rect">
            <a:avLst/>
          </a:prstGeom>
          <a:noFill/>
          <a:ln>
            <a:noFill/>
          </a:ln>
        </p:spPr>
      </p:pic>
      <p:pic>
        <p:nvPicPr>
          <p:cNvPr id="685" name="Google Shape;685;p83"/>
          <p:cNvPicPr preferRelativeResize="0"/>
          <p:nvPr/>
        </p:nvPicPr>
        <p:blipFill rotWithShape="1">
          <a:blip r:embed="rId7">
            <a:alphaModFix/>
          </a:blip>
          <a:srcRect b="0" l="0" r="0" t="0"/>
          <a:stretch/>
        </p:blipFill>
        <p:spPr>
          <a:xfrm>
            <a:off x="4979976" y="912099"/>
            <a:ext cx="3804125" cy="54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3</a:t>
            </a:r>
            <a:r>
              <a:rPr lang="ko" sz="2400">
                <a:latin typeface="Do Hyeon"/>
                <a:ea typeface="Do Hyeon"/>
                <a:cs typeface="Do Hyeon"/>
                <a:sym typeface="Do Hyeon"/>
              </a:rPr>
              <a:t>. 제안의 특장점</a:t>
            </a:r>
            <a:endParaRPr sz="2400">
              <a:latin typeface="Do Hyeon"/>
              <a:ea typeface="Do Hyeon"/>
              <a:cs typeface="Do Hyeon"/>
              <a:sym typeface="Do Hyeon"/>
            </a:endParaRPr>
          </a:p>
        </p:txBody>
      </p:sp>
      <p:sp>
        <p:nvSpPr>
          <p:cNvPr id="143" name="Google Shape;143;p30"/>
          <p:cNvSpPr txBox="1"/>
          <p:nvPr/>
        </p:nvSpPr>
        <p:spPr>
          <a:xfrm>
            <a:off x="6506660" y="2490483"/>
            <a:ext cx="1803600" cy="2014200"/>
          </a:xfrm>
          <a:prstGeom prst="rect">
            <a:avLst/>
          </a:prstGeom>
          <a:solidFill>
            <a:srgbClr val="989898"/>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4" name="Google Shape;144;p30"/>
          <p:cNvSpPr txBox="1"/>
          <p:nvPr/>
        </p:nvSpPr>
        <p:spPr>
          <a:xfrm>
            <a:off x="6415788" y="2403771"/>
            <a:ext cx="1803600" cy="2014200"/>
          </a:xfrm>
          <a:prstGeom prst="rect">
            <a:avLst/>
          </a:prstGeom>
          <a:solidFill>
            <a:srgbClr val="D5D5D5"/>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5" name="Google Shape;145;p30"/>
          <p:cNvSpPr txBox="1"/>
          <p:nvPr/>
        </p:nvSpPr>
        <p:spPr>
          <a:xfrm>
            <a:off x="3718919" y="2494071"/>
            <a:ext cx="1803600" cy="2014200"/>
          </a:xfrm>
          <a:prstGeom prst="rect">
            <a:avLst/>
          </a:prstGeom>
          <a:solidFill>
            <a:srgbClr val="989898"/>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6" name="Google Shape;146;p30"/>
          <p:cNvSpPr txBox="1"/>
          <p:nvPr/>
        </p:nvSpPr>
        <p:spPr>
          <a:xfrm>
            <a:off x="3628047" y="2403771"/>
            <a:ext cx="1803600" cy="2014200"/>
          </a:xfrm>
          <a:prstGeom prst="rect">
            <a:avLst/>
          </a:prstGeom>
          <a:solidFill>
            <a:srgbClr val="D5D5D5"/>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7" name="Google Shape;147;p30"/>
          <p:cNvSpPr txBox="1"/>
          <p:nvPr/>
        </p:nvSpPr>
        <p:spPr>
          <a:xfrm>
            <a:off x="925200" y="2494071"/>
            <a:ext cx="1803600" cy="2014200"/>
          </a:xfrm>
          <a:prstGeom prst="rect">
            <a:avLst/>
          </a:prstGeom>
          <a:solidFill>
            <a:srgbClr val="989898"/>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8" name="Google Shape;148;p30"/>
          <p:cNvSpPr txBox="1"/>
          <p:nvPr/>
        </p:nvSpPr>
        <p:spPr>
          <a:xfrm>
            <a:off x="833730" y="2403771"/>
            <a:ext cx="1803600" cy="2013600"/>
          </a:xfrm>
          <a:prstGeom prst="rect">
            <a:avLst/>
          </a:prstGeom>
          <a:solidFill>
            <a:srgbClr val="D5D5D5"/>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49" name="Google Shape;149;p30"/>
          <p:cNvSpPr txBox="1"/>
          <p:nvPr/>
        </p:nvSpPr>
        <p:spPr>
          <a:xfrm>
            <a:off x="967236" y="3055375"/>
            <a:ext cx="1415700" cy="7104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000000"/>
              </a:buClr>
              <a:buSzPts val="500"/>
              <a:buFont typeface="Arial"/>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500"/>
              <a:buFont typeface="Arial"/>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500"/>
              <a:buFont typeface="Arial"/>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500"/>
              <a:buFont typeface="Arial"/>
              <a:buNone/>
            </a:pPr>
            <a:r>
              <a:rPr b="1" lang="ko" sz="1100">
                <a:solidFill>
                  <a:srgbClr val="5E5E5E"/>
                </a:solidFill>
                <a:latin typeface="Arimo"/>
                <a:ea typeface="Arimo"/>
                <a:cs typeface="Arimo"/>
                <a:sym typeface="Arimo"/>
              </a:rPr>
              <a:t>고객이 원하는 다양한 객실 옵션을 제공하여 세부적인 부분까지 고객의 성향에 맞게 객실을 제공하며 가구 임대를 통한 효율성 증가</a:t>
            </a:r>
            <a:endParaRPr b="1" i="0" sz="500" u="none">
              <a:solidFill>
                <a:srgbClr val="5E5E5E"/>
              </a:solidFill>
              <a:latin typeface="Arimo"/>
              <a:ea typeface="Arimo"/>
              <a:cs typeface="Arimo"/>
              <a:sym typeface="Arimo"/>
            </a:endParaRPr>
          </a:p>
          <a:p>
            <a:pPr indent="0" lvl="0" marL="0" marR="0" rtl="0" algn="l">
              <a:lnSpc>
                <a:spcPct val="100000"/>
              </a:lnSpc>
              <a:spcBef>
                <a:spcPts val="100"/>
              </a:spcBef>
              <a:spcAft>
                <a:spcPts val="0"/>
              </a:spcAft>
              <a:buNone/>
            </a:pPr>
            <a:r>
              <a:t/>
            </a:r>
            <a:endParaRPr b="1" i="0" sz="500" u="none">
              <a:solidFill>
                <a:srgbClr val="5E5E5E"/>
              </a:solidFill>
              <a:latin typeface="Arimo"/>
              <a:ea typeface="Arimo"/>
              <a:cs typeface="Arimo"/>
              <a:sym typeface="Arimo"/>
            </a:endParaRPr>
          </a:p>
        </p:txBody>
      </p:sp>
      <p:pic>
        <p:nvPicPr>
          <p:cNvPr descr="전구 및 기어" id="150" name="Google Shape;150;p30"/>
          <p:cNvPicPr preferRelativeResize="0"/>
          <p:nvPr/>
        </p:nvPicPr>
        <p:blipFill rotWithShape="1">
          <a:blip r:embed="rId3">
            <a:alphaModFix/>
          </a:blip>
          <a:srcRect b="0" l="0" r="0" t="0"/>
          <a:stretch/>
        </p:blipFill>
        <p:spPr>
          <a:xfrm>
            <a:off x="1286297" y="1254990"/>
            <a:ext cx="898557" cy="888395"/>
          </a:xfrm>
          <a:prstGeom prst="rect">
            <a:avLst/>
          </a:prstGeom>
          <a:noFill/>
          <a:ln>
            <a:noFill/>
          </a:ln>
        </p:spPr>
      </p:pic>
      <p:sp>
        <p:nvSpPr>
          <p:cNvPr id="151" name="Google Shape;151;p30"/>
          <p:cNvSpPr txBox="1"/>
          <p:nvPr/>
        </p:nvSpPr>
        <p:spPr>
          <a:xfrm>
            <a:off x="3764900" y="3025430"/>
            <a:ext cx="1707300" cy="7404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rPr b="1" lang="ko" sz="1100">
                <a:solidFill>
                  <a:srgbClr val="5E5E5E"/>
                </a:solidFill>
                <a:latin typeface="Arimo"/>
                <a:ea typeface="Arimo"/>
                <a:cs typeface="Arimo"/>
                <a:sym typeface="Arimo"/>
              </a:rPr>
              <a:t>기존에 물건을 대량 구매 할 경우 보관 및 관리 부분에서의 비효율성을 개선하고자 구매한 물건을 관리해주며 정기배송 서비스를 제공</a:t>
            </a:r>
            <a:endParaRPr b="1" i="0" sz="11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1100"/>
              <a:buFont typeface="Malgun Gothic"/>
              <a:buNone/>
            </a:pPr>
            <a:r>
              <a:rPr b="1" i="0" lang="ko" sz="1100" u="none">
                <a:solidFill>
                  <a:srgbClr val="2F2F2F"/>
                </a:solidFill>
                <a:latin typeface="Arimo"/>
                <a:ea typeface="Arimo"/>
                <a:cs typeface="Arimo"/>
                <a:sym typeface="Arimo"/>
              </a:rPr>
              <a:t>​</a:t>
            </a:r>
            <a:endParaRPr b="1" sz="1100">
              <a:latin typeface="Arimo"/>
              <a:ea typeface="Arimo"/>
              <a:cs typeface="Arimo"/>
              <a:sym typeface="Arimo"/>
            </a:endParaRPr>
          </a:p>
        </p:txBody>
      </p:sp>
      <p:sp>
        <p:nvSpPr>
          <p:cNvPr id="152" name="Google Shape;152;p30"/>
          <p:cNvSpPr txBox="1"/>
          <p:nvPr/>
        </p:nvSpPr>
        <p:spPr>
          <a:xfrm>
            <a:off x="6512629" y="3025154"/>
            <a:ext cx="1740300" cy="7410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t/>
            </a:r>
            <a:endParaRPr b="1" sz="1100">
              <a:solidFill>
                <a:srgbClr val="5E5E5E"/>
              </a:solidFill>
              <a:latin typeface="Arimo"/>
              <a:ea typeface="Arimo"/>
              <a:cs typeface="Arimo"/>
              <a:sym typeface="Arimo"/>
            </a:endParaRPr>
          </a:p>
          <a:p>
            <a:pPr indent="0" lvl="0" marL="0" marR="0" rtl="0" algn="l">
              <a:lnSpc>
                <a:spcPct val="100000"/>
              </a:lnSpc>
              <a:spcBef>
                <a:spcPts val="0"/>
              </a:spcBef>
              <a:spcAft>
                <a:spcPts val="0"/>
              </a:spcAft>
              <a:buClr>
                <a:srgbClr val="5E5E5E"/>
              </a:buClr>
              <a:buSzPts val="1100"/>
              <a:buFont typeface="Malgun Gothic"/>
              <a:buNone/>
            </a:pPr>
            <a:r>
              <a:rPr b="1" lang="ko" sz="1100">
                <a:solidFill>
                  <a:srgbClr val="5E5E5E"/>
                </a:solidFill>
                <a:latin typeface="Arimo"/>
                <a:ea typeface="Arimo"/>
                <a:cs typeface="Arimo"/>
                <a:sym typeface="Arimo"/>
              </a:rPr>
              <a:t>1인가구의 경우 혼자 세탁 및 청소를 담당해야 하고 그로인해 스트레스가 발생했던 부분을 최소화 하고자 합리적인 가격으로 청소 서비스와 세탁 서비스를 제공</a:t>
            </a:r>
            <a:endParaRPr b="1" sz="1100">
              <a:latin typeface="Arimo"/>
              <a:ea typeface="Arimo"/>
              <a:cs typeface="Arimo"/>
              <a:sym typeface="Arimo"/>
            </a:endParaRPr>
          </a:p>
        </p:txBody>
      </p:sp>
      <p:sp>
        <p:nvSpPr>
          <p:cNvPr id="153" name="Google Shape;153;p30"/>
          <p:cNvSpPr txBox="1"/>
          <p:nvPr/>
        </p:nvSpPr>
        <p:spPr>
          <a:xfrm>
            <a:off x="3768150" y="2582600"/>
            <a:ext cx="1589100" cy="261300"/>
          </a:xfrm>
          <a:prstGeom prst="rect">
            <a:avLst/>
          </a:prstGeom>
          <a:solidFill>
            <a:srgbClr val="D9D9D9"/>
          </a:solid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5E5E5E"/>
              </a:buClr>
              <a:buSzPts val="1400"/>
              <a:buFont typeface="Gulim"/>
              <a:buNone/>
            </a:pPr>
            <a:r>
              <a:rPr b="1" lang="ko" sz="1200">
                <a:solidFill>
                  <a:srgbClr val="5E5E5E"/>
                </a:solidFill>
              </a:rPr>
              <a:t>실용성 높은 물품보관</a:t>
            </a:r>
            <a:endParaRPr b="1" sz="1200"/>
          </a:p>
        </p:txBody>
      </p:sp>
      <p:sp>
        <p:nvSpPr>
          <p:cNvPr id="154" name="Google Shape;154;p30"/>
          <p:cNvSpPr txBox="1"/>
          <p:nvPr/>
        </p:nvSpPr>
        <p:spPr>
          <a:xfrm>
            <a:off x="967224" y="2582600"/>
            <a:ext cx="1589100" cy="261300"/>
          </a:xfrm>
          <a:prstGeom prst="rect">
            <a:avLst/>
          </a:prstGeom>
          <a:solidFill>
            <a:srgbClr val="D9D9D9"/>
          </a:solid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5E5E5E"/>
              </a:buClr>
              <a:buSzPts val="1400"/>
              <a:buFont typeface="Malgun Gothic"/>
              <a:buNone/>
            </a:pPr>
            <a:r>
              <a:rPr b="1" lang="ko" sz="1200">
                <a:solidFill>
                  <a:srgbClr val="5E5E5E"/>
                </a:solidFill>
              </a:rPr>
              <a:t>다양한 객실 옵션 제시</a:t>
            </a:r>
            <a:r>
              <a:rPr b="1" i="0" lang="ko" sz="1200" u="none">
                <a:solidFill>
                  <a:srgbClr val="5E5E5E"/>
                </a:solidFill>
              </a:rPr>
              <a:t> </a:t>
            </a:r>
            <a:endParaRPr b="1" sz="1200">
              <a:solidFill>
                <a:srgbClr val="5E5E5E"/>
              </a:solidFill>
            </a:endParaRPr>
          </a:p>
        </p:txBody>
      </p:sp>
      <p:sp>
        <p:nvSpPr>
          <p:cNvPr id="155" name="Google Shape;155;p30"/>
          <p:cNvSpPr txBox="1"/>
          <p:nvPr/>
        </p:nvSpPr>
        <p:spPr>
          <a:xfrm>
            <a:off x="6604102" y="2582600"/>
            <a:ext cx="1589100" cy="261300"/>
          </a:xfrm>
          <a:prstGeom prst="rect">
            <a:avLst/>
          </a:prstGeom>
          <a:solidFill>
            <a:srgbClr val="D9D9D9"/>
          </a:solid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5E5E5E"/>
              </a:buClr>
              <a:buSzPts val="1400"/>
              <a:buFont typeface="Gulim"/>
              <a:buNone/>
            </a:pPr>
            <a:r>
              <a:rPr b="1" lang="ko" sz="1200">
                <a:solidFill>
                  <a:srgbClr val="5E5E5E"/>
                </a:solidFill>
              </a:rPr>
              <a:t>고객의 여가시간 보장</a:t>
            </a:r>
            <a:endParaRPr b="1" sz="1200"/>
          </a:p>
        </p:txBody>
      </p:sp>
      <p:pic>
        <p:nvPicPr>
          <p:cNvPr descr="전구 및 기어" id="156" name="Google Shape;156;p30"/>
          <p:cNvPicPr preferRelativeResize="0"/>
          <p:nvPr/>
        </p:nvPicPr>
        <p:blipFill rotWithShape="1">
          <a:blip r:embed="rId3">
            <a:alphaModFix/>
          </a:blip>
          <a:srcRect b="0" l="0" r="0" t="0"/>
          <a:stretch/>
        </p:blipFill>
        <p:spPr>
          <a:xfrm>
            <a:off x="4074635" y="1255588"/>
            <a:ext cx="900948" cy="887796"/>
          </a:xfrm>
          <a:prstGeom prst="rect">
            <a:avLst/>
          </a:prstGeom>
          <a:noFill/>
          <a:ln>
            <a:noFill/>
          </a:ln>
        </p:spPr>
      </p:pic>
      <p:pic>
        <p:nvPicPr>
          <p:cNvPr descr="전구 및 기어" id="157" name="Google Shape;157;p30"/>
          <p:cNvPicPr preferRelativeResize="0"/>
          <p:nvPr/>
        </p:nvPicPr>
        <p:blipFill rotWithShape="1">
          <a:blip r:embed="rId3">
            <a:alphaModFix/>
          </a:blip>
          <a:srcRect b="0" l="0" r="0" t="0"/>
          <a:stretch/>
        </p:blipFill>
        <p:spPr>
          <a:xfrm>
            <a:off x="6873138" y="1255588"/>
            <a:ext cx="898557" cy="88839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691" name="Google Shape;691;p84"/>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692" name="Google Shape;692;p8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693" name="Google Shape;693;p84"/>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4"/>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84"/>
          <p:cNvGrpSpPr/>
          <p:nvPr/>
        </p:nvGrpSpPr>
        <p:grpSpPr>
          <a:xfrm>
            <a:off x="6705730" y="1415325"/>
            <a:ext cx="233100" cy="647315"/>
            <a:chOff x="6172330" y="1415325"/>
            <a:chExt cx="233100" cy="647315"/>
          </a:xfrm>
        </p:grpSpPr>
        <p:cxnSp>
          <p:nvCxnSpPr>
            <p:cNvPr id="696" name="Google Shape;696;p84"/>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697" name="Google Shape;697;p84"/>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698" name="Google Shape;698;p84"/>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84"/>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700" name="Google Shape;700;p84"/>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701" name="Google Shape;701;p84"/>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702" name="Google Shape;702;p84"/>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703" name="Google Shape;703;p84"/>
          <p:cNvPicPr preferRelativeResize="0"/>
          <p:nvPr/>
        </p:nvPicPr>
        <p:blipFill rotWithShape="1">
          <a:blip r:embed="rId3">
            <a:alphaModFix/>
          </a:blip>
          <a:srcRect b="0" l="0" r="0" t="0"/>
          <a:stretch/>
        </p:blipFill>
        <p:spPr>
          <a:xfrm>
            <a:off x="360000" y="2662350"/>
            <a:ext cx="3552976" cy="1945325"/>
          </a:xfrm>
          <a:prstGeom prst="rect">
            <a:avLst/>
          </a:prstGeom>
          <a:noFill/>
          <a:ln>
            <a:noFill/>
          </a:ln>
        </p:spPr>
      </p:pic>
      <p:pic>
        <p:nvPicPr>
          <p:cNvPr id="704" name="Google Shape;704;p84"/>
          <p:cNvPicPr preferRelativeResize="0"/>
          <p:nvPr/>
        </p:nvPicPr>
        <p:blipFill rotWithShape="1">
          <a:blip r:embed="rId4">
            <a:alphaModFix/>
          </a:blip>
          <a:srcRect b="0" l="0" r="0" t="0"/>
          <a:stretch/>
        </p:blipFill>
        <p:spPr>
          <a:xfrm>
            <a:off x="360000" y="925332"/>
            <a:ext cx="3552975" cy="1141300"/>
          </a:xfrm>
          <a:prstGeom prst="rect">
            <a:avLst/>
          </a:prstGeom>
          <a:noFill/>
          <a:ln>
            <a:noFill/>
          </a:ln>
        </p:spPr>
      </p:pic>
      <p:pic>
        <p:nvPicPr>
          <p:cNvPr id="705" name="Google Shape;705;p84"/>
          <p:cNvPicPr preferRelativeResize="0"/>
          <p:nvPr/>
        </p:nvPicPr>
        <p:blipFill rotWithShape="1">
          <a:blip r:embed="rId5">
            <a:alphaModFix/>
          </a:blip>
          <a:srcRect b="0" l="0" r="0" t="0"/>
          <a:stretch/>
        </p:blipFill>
        <p:spPr>
          <a:xfrm>
            <a:off x="4979975" y="2885375"/>
            <a:ext cx="3804025" cy="1722300"/>
          </a:xfrm>
          <a:prstGeom prst="rect">
            <a:avLst/>
          </a:prstGeom>
          <a:noFill/>
          <a:ln>
            <a:noFill/>
          </a:ln>
        </p:spPr>
      </p:pic>
      <p:pic>
        <p:nvPicPr>
          <p:cNvPr id="706" name="Google Shape;706;p84"/>
          <p:cNvPicPr preferRelativeResize="0"/>
          <p:nvPr/>
        </p:nvPicPr>
        <p:blipFill rotWithShape="1">
          <a:blip r:embed="rId6">
            <a:alphaModFix/>
          </a:blip>
          <a:srcRect b="0" l="0" r="0" t="0"/>
          <a:stretch/>
        </p:blipFill>
        <p:spPr>
          <a:xfrm>
            <a:off x="4979978" y="925332"/>
            <a:ext cx="3804025" cy="479475"/>
          </a:xfrm>
          <a:prstGeom prst="rect">
            <a:avLst/>
          </a:prstGeom>
          <a:noFill/>
          <a:ln>
            <a:noFill/>
          </a:ln>
        </p:spPr>
      </p:pic>
      <p:pic>
        <p:nvPicPr>
          <p:cNvPr id="707" name="Google Shape;707;p84"/>
          <p:cNvPicPr preferRelativeResize="0"/>
          <p:nvPr/>
        </p:nvPicPr>
        <p:blipFill rotWithShape="1">
          <a:blip r:embed="rId7">
            <a:alphaModFix/>
          </a:blip>
          <a:srcRect b="0" l="0" r="0" t="0"/>
          <a:stretch/>
        </p:blipFill>
        <p:spPr>
          <a:xfrm>
            <a:off x="4979975" y="2227125"/>
            <a:ext cx="3804025" cy="727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8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713" name="Google Shape;713;p85"/>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714" name="Google Shape;714;p8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715" name="Google Shape;715;p85"/>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5"/>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85"/>
          <p:cNvGrpSpPr/>
          <p:nvPr/>
        </p:nvGrpSpPr>
        <p:grpSpPr>
          <a:xfrm rot="-5400000">
            <a:off x="6840855" y="926700"/>
            <a:ext cx="233100" cy="647315"/>
            <a:chOff x="6172330" y="1415325"/>
            <a:chExt cx="233100" cy="647315"/>
          </a:xfrm>
        </p:grpSpPr>
        <p:cxnSp>
          <p:nvCxnSpPr>
            <p:cNvPr id="718" name="Google Shape;718;p85"/>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719" name="Google Shape;719;p85"/>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720" name="Google Shape;720;p85"/>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85"/>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722" name="Google Shape;722;p85"/>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723" name="Google Shape;723;p85"/>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724" name="Google Shape;724;p85"/>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725" name="Google Shape;725;p85"/>
          <p:cNvPicPr preferRelativeResize="0"/>
          <p:nvPr/>
        </p:nvPicPr>
        <p:blipFill rotWithShape="1">
          <a:blip r:embed="rId3">
            <a:alphaModFix/>
          </a:blip>
          <a:srcRect b="0" l="0" r="0" t="0"/>
          <a:stretch/>
        </p:blipFill>
        <p:spPr>
          <a:xfrm>
            <a:off x="7281050" y="930975"/>
            <a:ext cx="1502950" cy="832425"/>
          </a:xfrm>
          <a:prstGeom prst="rect">
            <a:avLst/>
          </a:prstGeom>
          <a:noFill/>
          <a:ln>
            <a:noFill/>
          </a:ln>
        </p:spPr>
      </p:pic>
      <p:pic>
        <p:nvPicPr>
          <p:cNvPr id="726" name="Google Shape;726;p85"/>
          <p:cNvPicPr preferRelativeResize="0"/>
          <p:nvPr/>
        </p:nvPicPr>
        <p:blipFill rotWithShape="1">
          <a:blip r:embed="rId4">
            <a:alphaModFix/>
          </a:blip>
          <a:srcRect b="0" l="0" r="0" t="0"/>
          <a:stretch/>
        </p:blipFill>
        <p:spPr>
          <a:xfrm>
            <a:off x="4934575" y="923875"/>
            <a:ext cx="1661100" cy="602800"/>
          </a:xfrm>
          <a:prstGeom prst="rect">
            <a:avLst/>
          </a:prstGeom>
          <a:noFill/>
          <a:ln>
            <a:noFill/>
          </a:ln>
        </p:spPr>
      </p:pic>
      <p:pic>
        <p:nvPicPr>
          <p:cNvPr id="727" name="Google Shape;727;p85"/>
          <p:cNvPicPr preferRelativeResize="0"/>
          <p:nvPr/>
        </p:nvPicPr>
        <p:blipFill rotWithShape="1">
          <a:blip r:embed="rId5">
            <a:alphaModFix/>
          </a:blip>
          <a:srcRect b="0" l="0" r="0" t="0"/>
          <a:stretch/>
        </p:blipFill>
        <p:spPr>
          <a:xfrm>
            <a:off x="4926201" y="1886050"/>
            <a:ext cx="1661100" cy="569925"/>
          </a:xfrm>
          <a:prstGeom prst="rect">
            <a:avLst/>
          </a:prstGeom>
          <a:noFill/>
          <a:ln>
            <a:noFill/>
          </a:ln>
        </p:spPr>
      </p:pic>
      <p:pic>
        <p:nvPicPr>
          <p:cNvPr id="728" name="Google Shape;728;p85"/>
          <p:cNvPicPr preferRelativeResize="0"/>
          <p:nvPr/>
        </p:nvPicPr>
        <p:blipFill rotWithShape="1">
          <a:blip r:embed="rId6">
            <a:alphaModFix/>
          </a:blip>
          <a:srcRect b="0" l="0" r="0" t="0"/>
          <a:stretch/>
        </p:blipFill>
        <p:spPr>
          <a:xfrm>
            <a:off x="7276450" y="1838800"/>
            <a:ext cx="1502950" cy="885650"/>
          </a:xfrm>
          <a:prstGeom prst="rect">
            <a:avLst/>
          </a:prstGeom>
          <a:noFill/>
          <a:ln>
            <a:noFill/>
          </a:ln>
        </p:spPr>
      </p:pic>
      <p:pic>
        <p:nvPicPr>
          <p:cNvPr id="729" name="Google Shape;729;p85"/>
          <p:cNvPicPr preferRelativeResize="0"/>
          <p:nvPr/>
        </p:nvPicPr>
        <p:blipFill rotWithShape="1">
          <a:blip r:embed="rId7">
            <a:alphaModFix/>
          </a:blip>
          <a:srcRect b="0" l="0" r="0" t="0"/>
          <a:stretch/>
        </p:blipFill>
        <p:spPr>
          <a:xfrm>
            <a:off x="4951825" y="3003250"/>
            <a:ext cx="3832176" cy="1625174"/>
          </a:xfrm>
          <a:prstGeom prst="rect">
            <a:avLst/>
          </a:prstGeom>
          <a:noFill/>
          <a:ln>
            <a:noFill/>
          </a:ln>
        </p:spPr>
      </p:pic>
      <p:grpSp>
        <p:nvGrpSpPr>
          <p:cNvPr id="730" name="Google Shape;730;p85"/>
          <p:cNvGrpSpPr/>
          <p:nvPr/>
        </p:nvGrpSpPr>
        <p:grpSpPr>
          <a:xfrm rot="-5400000">
            <a:off x="6822600" y="1864536"/>
            <a:ext cx="233100" cy="647315"/>
            <a:chOff x="6172330" y="1415325"/>
            <a:chExt cx="233100" cy="647315"/>
          </a:xfrm>
        </p:grpSpPr>
        <p:cxnSp>
          <p:nvCxnSpPr>
            <p:cNvPr id="731" name="Google Shape;731;p85"/>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732" name="Google Shape;732;p85"/>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733" name="Google Shape;733;p85"/>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85"/>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735" name="Google Shape;735;p85"/>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736" name="Google Shape;736;p85"/>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737" name="Google Shape;737;p85"/>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738" name="Google Shape;738;p85"/>
          <p:cNvPicPr preferRelativeResize="0"/>
          <p:nvPr/>
        </p:nvPicPr>
        <p:blipFill>
          <a:blip r:embed="rId8">
            <a:alphaModFix/>
          </a:blip>
          <a:stretch>
            <a:fillRect/>
          </a:stretch>
        </p:blipFill>
        <p:spPr>
          <a:xfrm>
            <a:off x="377350" y="2013550"/>
            <a:ext cx="3535625" cy="991525"/>
          </a:xfrm>
          <a:prstGeom prst="rect">
            <a:avLst/>
          </a:prstGeom>
          <a:noFill/>
          <a:ln>
            <a:noFill/>
          </a:ln>
        </p:spPr>
      </p:pic>
      <p:pic>
        <p:nvPicPr>
          <p:cNvPr id="739" name="Google Shape;739;p85"/>
          <p:cNvPicPr preferRelativeResize="0"/>
          <p:nvPr/>
        </p:nvPicPr>
        <p:blipFill>
          <a:blip r:embed="rId9">
            <a:alphaModFix/>
          </a:blip>
          <a:stretch>
            <a:fillRect/>
          </a:stretch>
        </p:blipFill>
        <p:spPr>
          <a:xfrm>
            <a:off x="386475" y="981400"/>
            <a:ext cx="3535625" cy="1033600"/>
          </a:xfrm>
          <a:prstGeom prst="rect">
            <a:avLst/>
          </a:prstGeom>
          <a:noFill/>
          <a:ln>
            <a:noFill/>
          </a:ln>
        </p:spPr>
      </p:pic>
      <p:pic>
        <p:nvPicPr>
          <p:cNvPr id="740" name="Google Shape;740;p85"/>
          <p:cNvPicPr preferRelativeResize="0"/>
          <p:nvPr/>
        </p:nvPicPr>
        <p:blipFill rotWithShape="1">
          <a:blip r:embed="rId10">
            <a:alphaModFix/>
          </a:blip>
          <a:srcRect b="31176" l="0" r="20178" t="0"/>
          <a:stretch/>
        </p:blipFill>
        <p:spPr>
          <a:xfrm>
            <a:off x="377350" y="3003250"/>
            <a:ext cx="3535623" cy="17298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8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746" name="Google Shape;746;p86"/>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747" name="Google Shape;747;p8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748" name="Google Shape;748;p86"/>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6"/>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86"/>
          <p:cNvGrpSpPr/>
          <p:nvPr/>
        </p:nvGrpSpPr>
        <p:grpSpPr>
          <a:xfrm>
            <a:off x="6705730" y="1415325"/>
            <a:ext cx="233100" cy="647315"/>
            <a:chOff x="6172330" y="1415325"/>
            <a:chExt cx="233100" cy="647315"/>
          </a:xfrm>
        </p:grpSpPr>
        <p:cxnSp>
          <p:nvCxnSpPr>
            <p:cNvPr id="751" name="Google Shape;751;p86"/>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752" name="Google Shape;752;p86"/>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753" name="Google Shape;753;p86"/>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 name="Google Shape;754;p86"/>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755" name="Google Shape;755;p86"/>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756" name="Google Shape;756;p86"/>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757" name="Google Shape;757;p86"/>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758" name="Google Shape;758;p86"/>
          <p:cNvPicPr preferRelativeResize="0"/>
          <p:nvPr/>
        </p:nvPicPr>
        <p:blipFill rotWithShape="1">
          <a:blip r:embed="rId3">
            <a:alphaModFix/>
          </a:blip>
          <a:srcRect b="0" l="0" r="0" t="0"/>
          <a:stretch/>
        </p:blipFill>
        <p:spPr>
          <a:xfrm>
            <a:off x="360000" y="2662350"/>
            <a:ext cx="3552974" cy="1947325"/>
          </a:xfrm>
          <a:prstGeom prst="rect">
            <a:avLst/>
          </a:prstGeom>
          <a:noFill/>
          <a:ln>
            <a:noFill/>
          </a:ln>
        </p:spPr>
      </p:pic>
      <p:pic>
        <p:nvPicPr>
          <p:cNvPr id="759" name="Google Shape;759;p86"/>
          <p:cNvPicPr preferRelativeResize="0"/>
          <p:nvPr/>
        </p:nvPicPr>
        <p:blipFill rotWithShape="1">
          <a:blip r:embed="rId4">
            <a:alphaModFix/>
          </a:blip>
          <a:srcRect b="0" l="0" r="0" t="0"/>
          <a:stretch/>
        </p:blipFill>
        <p:spPr>
          <a:xfrm>
            <a:off x="360000" y="931455"/>
            <a:ext cx="3552975" cy="1141300"/>
          </a:xfrm>
          <a:prstGeom prst="rect">
            <a:avLst/>
          </a:prstGeom>
          <a:noFill/>
          <a:ln>
            <a:noFill/>
          </a:ln>
        </p:spPr>
      </p:pic>
      <p:pic>
        <p:nvPicPr>
          <p:cNvPr id="760" name="Google Shape;760;p86"/>
          <p:cNvPicPr preferRelativeResize="0"/>
          <p:nvPr/>
        </p:nvPicPr>
        <p:blipFill rotWithShape="1">
          <a:blip r:embed="rId5">
            <a:alphaModFix/>
          </a:blip>
          <a:srcRect b="0" l="0" r="0" t="0"/>
          <a:stretch/>
        </p:blipFill>
        <p:spPr>
          <a:xfrm>
            <a:off x="4975850" y="3024775"/>
            <a:ext cx="3808151" cy="1584900"/>
          </a:xfrm>
          <a:prstGeom prst="rect">
            <a:avLst/>
          </a:prstGeom>
          <a:noFill/>
          <a:ln>
            <a:noFill/>
          </a:ln>
        </p:spPr>
      </p:pic>
      <p:pic>
        <p:nvPicPr>
          <p:cNvPr id="761" name="Google Shape;761;p86"/>
          <p:cNvPicPr preferRelativeResize="0"/>
          <p:nvPr/>
        </p:nvPicPr>
        <p:blipFill rotWithShape="1">
          <a:blip r:embed="rId6">
            <a:alphaModFix/>
          </a:blip>
          <a:srcRect b="0" l="0" r="0" t="0"/>
          <a:stretch/>
        </p:blipFill>
        <p:spPr>
          <a:xfrm>
            <a:off x="4979975" y="923835"/>
            <a:ext cx="3808149" cy="430575"/>
          </a:xfrm>
          <a:prstGeom prst="rect">
            <a:avLst/>
          </a:prstGeom>
          <a:noFill/>
          <a:ln>
            <a:noFill/>
          </a:ln>
        </p:spPr>
      </p:pic>
      <p:pic>
        <p:nvPicPr>
          <p:cNvPr id="762" name="Google Shape;762;p86"/>
          <p:cNvPicPr preferRelativeResize="0"/>
          <p:nvPr/>
        </p:nvPicPr>
        <p:blipFill rotWithShape="1">
          <a:blip r:embed="rId7">
            <a:alphaModFix/>
          </a:blip>
          <a:srcRect b="0" l="0" r="0" t="0"/>
          <a:stretch/>
        </p:blipFill>
        <p:spPr>
          <a:xfrm>
            <a:off x="4975850" y="2126825"/>
            <a:ext cx="3808150" cy="70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8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768" name="Google Shape;768;p87"/>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a:t>
            </a:r>
            <a:endParaRPr>
              <a:latin typeface="Do Hyeon"/>
              <a:ea typeface="Do Hyeon"/>
              <a:cs typeface="Do Hyeon"/>
              <a:sym typeface="Do Hyeon"/>
            </a:endParaRPr>
          </a:p>
        </p:txBody>
      </p:sp>
      <p:sp>
        <p:nvSpPr>
          <p:cNvPr id="769" name="Google Shape;769;p8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770" name="Google Shape;770;p87"/>
          <p:cNvSpPr/>
          <p:nvPr/>
        </p:nvSpPr>
        <p:spPr>
          <a:xfrm>
            <a:off x="4169295" y="1143000"/>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7"/>
          <p:cNvSpPr/>
          <p:nvPr/>
        </p:nvSpPr>
        <p:spPr>
          <a:xfrm>
            <a:off x="4169295" y="3497775"/>
            <a:ext cx="526200" cy="459900"/>
          </a:xfrm>
          <a:prstGeom prst="rightArrow">
            <a:avLst>
              <a:gd fmla="val 50000" name="adj1"/>
              <a:gd fmla="val 50000" name="adj2"/>
            </a:avLst>
          </a:prstGeom>
          <a:solidFill>
            <a:srgbClr val="CA56A7"/>
          </a:solidFill>
          <a:ln cap="flat" cmpd="sng" w="19400">
            <a:solidFill>
              <a:srgbClr val="60294F"/>
            </a:solidFill>
            <a:prstDash val="solid"/>
            <a:miter lim="8000"/>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87"/>
          <p:cNvGrpSpPr/>
          <p:nvPr/>
        </p:nvGrpSpPr>
        <p:grpSpPr>
          <a:xfrm>
            <a:off x="6705730" y="1643925"/>
            <a:ext cx="233100" cy="647315"/>
            <a:chOff x="6172330" y="1415325"/>
            <a:chExt cx="233100" cy="647315"/>
          </a:xfrm>
        </p:grpSpPr>
        <p:cxnSp>
          <p:nvCxnSpPr>
            <p:cNvPr id="773" name="Google Shape;773;p87"/>
            <p:cNvCxnSpPr/>
            <p:nvPr/>
          </p:nvCxnSpPr>
          <p:spPr>
            <a:xfrm>
              <a:off x="6287450" y="1415325"/>
              <a:ext cx="0" cy="336600"/>
            </a:xfrm>
            <a:prstGeom prst="straightConnector1">
              <a:avLst/>
            </a:prstGeom>
            <a:noFill/>
            <a:ln cap="flat" cmpd="sng" w="9525">
              <a:solidFill>
                <a:srgbClr val="FF0000"/>
              </a:solidFill>
              <a:prstDash val="solid"/>
              <a:round/>
              <a:headEnd len="med" w="med" type="none"/>
              <a:tailEnd len="med" w="med" type="none"/>
            </a:ln>
          </p:spPr>
        </p:cxnSp>
        <p:cxnSp>
          <p:nvCxnSpPr>
            <p:cNvPr id="774" name="Google Shape;774;p87"/>
            <p:cNvCxnSpPr/>
            <p:nvPr/>
          </p:nvCxnSpPr>
          <p:spPr>
            <a:xfrm>
              <a:off x="6214100" y="1494525"/>
              <a:ext cx="146700" cy="0"/>
            </a:xfrm>
            <a:prstGeom prst="straightConnector1">
              <a:avLst/>
            </a:prstGeom>
            <a:noFill/>
            <a:ln cap="flat" cmpd="sng" w="9525">
              <a:solidFill>
                <a:srgbClr val="FF0000"/>
              </a:solidFill>
              <a:prstDash val="solid"/>
              <a:round/>
              <a:headEnd len="med" w="med" type="none"/>
              <a:tailEnd len="med" w="med" type="none"/>
            </a:ln>
          </p:spPr>
        </p:cxnSp>
        <p:sp>
          <p:nvSpPr>
            <p:cNvPr id="775" name="Google Shape;775;p87"/>
            <p:cNvSpPr/>
            <p:nvPr/>
          </p:nvSpPr>
          <p:spPr>
            <a:xfrm>
              <a:off x="6214100" y="1751925"/>
              <a:ext cx="146700" cy="1467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87"/>
            <p:cNvCxnSpPr/>
            <p:nvPr/>
          </p:nvCxnSpPr>
          <p:spPr>
            <a:xfrm>
              <a:off x="6172330" y="1898525"/>
              <a:ext cx="233100" cy="0"/>
            </a:xfrm>
            <a:prstGeom prst="straightConnector1">
              <a:avLst/>
            </a:prstGeom>
            <a:noFill/>
            <a:ln cap="flat" cmpd="sng" w="9525">
              <a:solidFill>
                <a:srgbClr val="FF0000"/>
              </a:solidFill>
              <a:prstDash val="solid"/>
              <a:round/>
              <a:headEnd len="med" w="med" type="none"/>
              <a:tailEnd len="med" w="med" type="none"/>
            </a:ln>
          </p:spPr>
        </p:cxnSp>
        <p:cxnSp>
          <p:nvCxnSpPr>
            <p:cNvPr id="777" name="Google Shape;777;p87"/>
            <p:cNvCxnSpPr/>
            <p:nvPr/>
          </p:nvCxnSpPr>
          <p:spPr>
            <a:xfrm flipH="1">
              <a:off x="6213893" y="1898525"/>
              <a:ext cx="73800" cy="128100"/>
            </a:xfrm>
            <a:prstGeom prst="straightConnector1">
              <a:avLst/>
            </a:prstGeom>
            <a:noFill/>
            <a:ln cap="flat" cmpd="sng" w="9525">
              <a:solidFill>
                <a:srgbClr val="FF0000"/>
              </a:solidFill>
              <a:prstDash val="solid"/>
              <a:round/>
              <a:headEnd len="med" w="med" type="none"/>
              <a:tailEnd len="med" w="med" type="none"/>
            </a:ln>
          </p:spPr>
        </p:cxnSp>
        <p:cxnSp>
          <p:nvCxnSpPr>
            <p:cNvPr id="778" name="Google Shape;778;p87"/>
            <p:cNvCxnSpPr/>
            <p:nvPr/>
          </p:nvCxnSpPr>
          <p:spPr>
            <a:xfrm>
              <a:off x="6289308" y="1899045"/>
              <a:ext cx="71700" cy="124200"/>
            </a:xfrm>
            <a:prstGeom prst="straightConnector1">
              <a:avLst/>
            </a:prstGeom>
            <a:noFill/>
            <a:ln cap="flat" cmpd="sng" w="9525">
              <a:solidFill>
                <a:srgbClr val="FF0000"/>
              </a:solidFill>
              <a:prstDash val="solid"/>
              <a:round/>
              <a:headEnd len="med" w="med" type="none"/>
              <a:tailEnd len="med" w="med" type="none"/>
            </a:ln>
          </p:spPr>
        </p:cxnSp>
        <p:cxnSp>
          <p:nvCxnSpPr>
            <p:cNvPr id="779" name="Google Shape;779;p87"/>
            <p:cNvCxnSpPr/>
            <p:nvPr/>
          </p:nvCxnSpPr>
          <p:spPr>
            <a:xfrm>
              <a:off x="6290647" y="1898540"/>
              <a:ext cx="0" cy="164100"/>
            </a:xfrm>
            <a:prstGeom prst="straightConnector1">
              <a:avLst/>
            </a:prstGeom>
            <a:noFill/>
            <a:ln cap="flat" cmpd="sng" w="9525">
              <a:solidFill>
                <a:srgbClr val="FF0000"/>
              </a:solidFill>
              <a:prstDash val="solid"/>
              <a:round/>
              <a:headEnd len="med" w="med" type="none"/>
              <a:tailEnd len="med" w="med" type="none"/>
            </a:ln>
          </p:spPr>
        </p:cxnSp>
      </p:grpSp>
      <p:pic>
        <p:nvPicPr>
          <p:cNvPr id="780" name="Google Shape;780;p87"/>
          <p:cNvPicPr preferRelativeResize="0"/>
          <p:nvPr/>
        </p:nvPicPr>
        <p:blipFill rotWithShape="1">
          <a:blip r:embed="rId3">
            <a:alphaModFix/>
          </a:blip>
          <a:srcRect b="0" l="0" r="0" t="0"/>
          <a:stretch/>
        </p:blipFill>
        <p:spPr>
          <a:xfrm>
            <a:off x="360000" y="2662350"/>
            <a:ext cx="3552975" cy="1947325"/>
          </a:xfrm>
          <a:prstGeom prst="rect">
            <a:avLst/>
          </a:prstGeom>
          <a:noFill/>
          <a:ln>
            <a:noFill/>
          </a:ln>
        </p:spPr>
      </p:pic>
      <p:pic>
        <p:nvPicPr>
          <p:cNvPr id="781" name="Google Shape;781;p87"/>
          <p:cNvPicPr preferRelativeResize="0"/>
          <p:nvPr/>
        </p:nvPicPr>
        <p:blipFill rotWithShape="1">
          <a:blip r:embed="rId4">
            <a:alphaModFix/>
          </a:blip>
          <a:srcRect b="0" l="0" r="0" t="0"/>
          <a:stretch/>
        </p:blipFill>
        <p:spPr>
          <a:xfrm>
            <a:off x="360000" y="921667"/>
            <a:ext cx="3552974" cy="1115075"/>
          </a:xfrm>
          <a:prstGeom prst="rect">
            <a:avLst/>
          </a:prstGeom>
          <a:noFill/>
          <a:ln>
            <a:noFill/>
          </a:ln>
        </p:spPr>
      </p:pic>
      <p:pic>
        <p:nvPicPr>
          <p:cNvPr id="782" name="Google Shape;782;p87"/>
          <p:cNvPicPr preferRelativeResize="0"/>
          <p:nvPr/>
        </p:nvPicPr>
        <p:blipFill rotWithShape="1">
          <a:blip r:embed="rId5">
            <a:alphaModFix/>
          </a:blip>
          <a:srcRect b="0" l="0" r="0" t="0"/>
          <a:stretch/>
        </p:blipFill>
        <p:spPr>
          <a:xfrm>
            <a:off x="4979975" y="3010825"/>
            <a:ext cx="3804026" cy="1598850"/>
          </a:xfrm>
          <a:prstGeom prst="rect">
            <a:avLst/>
          </a:prstGeom>
          <a:noFill/>
          <a:ln>
            <a:noFill/>
          </a:ln>
        </p:spPr>
      </p:pic>
      <p:pic>
        <p:nvPicPr>
          <p:cNvPr id="783" name="Google Shape;783;p87"/>
          <p:cNvPicPr preferRelativeResize="0"/>
          <p:nvPr/>
        </p:nvPicPr>
        <p:blipFill rotWithShape="1">
          <a:blip r:embed="rId6">
            <a:alphaModFix/>
          </a:blip>
          <a:srcRect b="0" l="0" r="0" t="0"/>
          <a:stretch/>
        </p:blipFill>
        <p:spPr>
          <a:xfrm>
            <a:off x="4979975" y="923835"/>
            <a:ext cx="3804026" cy="757525"/>
          </a:xfrm>
          <a:prstGeom prst="rect">
            <a:avLst/>
          </a:prstGeom>
          <a:noFill/>
          <a:ln>
            <a:noFill/>
          </a:ln>
        </p:spPr>
      </p:pic>
      <p:pic>
        <p:nvPicPr>
          <p:cNvPr id="784" name="Google Shape;784;p87"/>
          <p:cNvPicPr preferRelativeResize="0"/>
          <p:nvPr/>
        </p:nvPicPr>
        <p:blipFill rotWithShape="1">
          <a:blip r:embed="rId7">
            <a:alphaModFix/>
          </a:blip>
          <a:srcRect b="0" l="0" r="0" t="0"/>
          <a:stretch/>
        </p:blipFill>
        <p:spPr>
          <a:xfrm>
            <a:off x="4979981" y="2302338"/>
            <a:ext cx="3804025" cy="538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8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9. 논리설계 </a:t>
            </a:r>
            <a:endParaRPr sz="2400">
              <a:latin typeface="Do Hyeon"/>
              <a:ea typeface="Do Hyeon"/>
              <a:cs typeface="Do Hyeon"/>
              <a:sym typeface="Do Hyeon"/>
            </a:endParaRPr>
          </a:p>
        </p:txBody>
      </p:sp>
      <p:sp>
        <p:nvSpPr>
          <p:cNvPr id="790" name="Google Shape;790;p88"/>
          <p:cNvSpPr txBox="1"/>
          <p:nvPr/>
        </p:nvSpPr>
        <p:spPr>
          <a:xfrm>
            <a:off x="17135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정규화 된 ERD )</a:t>
            </a:r>
            <a:endParaRPr>
              <a:latin typeface="Do Hyeon"/>
              <a:ea typeface="Do Hyeon"/>
              <a:cs typeface="Do Hyeon"/>
              <a:sym typeface="Do Hyeon"/>
            </a:endParaRPr>
          </a:p>
        </p:txBody>
      </p:sp>
      <p:sp>
        <p:nvSpPr>
          <p:cNvPr id="791" name="Google Shape;791;p8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pic>
        <p:nvPicPr>
          <p:cNvPr id="792" name="Google Shape;792;p88"/>
          <p:cNvPicPr preferRelativeResize="0"/>
          <p:nvPr/>
        </p:nvPicPr>
        <p:blipFill>
          <a:blip r:embed="rId3">
            <a:alphaModFix/>
          </a:blip>
          <a:stretch>
            <a:fillRect/>
          </a:stretch>
        </p:blipFill>
        <p:spPr>
          <a:xfrm>
            <a:off x="360000" y="718800"/>
            <a:ext cx="8424005" cy="4003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a:t>
            </a:r>
            <a:r>
              <a:rPr lang="ko" sz="2400">
                <a:latin typeface="Do Hyeon"/>
                <a:ea typeface="Do Hyeon"/>
                <a:cs typeface="Do Hyeon"/>
                <a:sym typeface="Do Hyeon"/>
              </a:rPr>
              <a:t>. 물리설계 </a:t>
            </a:r>
            <a:endParaRPr sz="2400">
              <a:latin typeface="Do Hyeon"/>
              <a:ea typeface="Do Hyeon"/>
              <a:cs typeface="Do Hyeon"/>
              <a:sym typeface="Do Hyeon"/>
            </a:endParaRPr>
          </a:p>
        </p:txBody>
      </p:sp>
      <p:sp>
        <p:nvSpPr>
          <p:cNvPr id="798" name="Google Shape;798;p89"/>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799" name="Google Shape;799;p8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00" name="Google Shape;800;p8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청소물품 발주리스트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cleanitemlist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cleanorder_no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발주번호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employee_no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cleanitemlist_amount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요청수량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01" name="Google Shape;801;p89"/>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청소물품</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cleanitem</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9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07" name="Google Shape;807;p90"/>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08" name="Google Shape;808;p9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09" name="Google Shape;809;p90"/>
          <p:cNvGraphicFramePr/>
          <p:nvPr/>
        </p:nvGraphicFramePr>
        <p:xfrm>
          <a:off x="359988" y="2805877"/>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물품반출 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itemgivelist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itemgive_no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물품반출번호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itemgivelist_amount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반출수량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10" name="Google Shape;810;p90"/>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청소물품 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cleanitem_amount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9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16" name="Google Shape;816;p91"/>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17" name="Google Shape;817;p9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18" name="Google Shape;818;p9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물품반출</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itemgive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itemgive_no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물품반출번호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itemgive_date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반출일자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employee_no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19" name="Google Shape;819;p91"/>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입고확인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receivecheck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receivecheck_companyno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납품업체번호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9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25" name="Google Shape;825;p92"/>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26" name="Google Shape;826;p9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27" name="Google Shape;827;p92"/>
          <p:cNvGraphicFramePr/>
          <p:nvPr/>
        </p:nvGraphicFramePr>
        <p:xfrm>
          <a:off x="359988" y="2805877"/>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청소물품 발주</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cleanorder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cleanorder</a:t>
                      </a:r>
                      <a:r>
                        <a:rPr b="1" lang="ko" sz="1100">
                          <a:solidFill>
                            <a:srgbClr val="2F2F2F"/>
                          </a:solidFill>
                          <a:latin typeface="Batang"/>
                          <a:ea typeface="Batang"/>
                          <a:cs typeface="Batang"/>
                          <a:sym typeface="Batang"/>
                        </a:rPr>
                        <a:t>_</a:t>
                      </a:r>
                      <a:r>
                        <a:rPr b="1" lang="ko" sz="1100">
                          <a:solidFill>
                            <a:srgbClr val="2F2F2F"/>
                          </a:solidFill>
                        </a:rPr>
                        <a:t>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청소물품 발주번호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employee</a:t>
                      </a:r>
                      <a:r>
                        <a:rPr b="1" lang="ko" sz="1100">
                          <a:solidFill>
                            <a:srgbClr val="2F2F2F"/>
                          </a:solidFill>
                          <a:latin typeface="Batang"/>
                          <a:ea typeface="Batang"/>
                          <a:cs typeface="Batang"/>
                          <a:sym typeface="Batang"/>
                        </a:rPr>
                        <a:t>_</a:t>
                      </a:r>
                      <a:r>
                        <a:rPr b="1" lang="ko" sz="1100">
                          <a:solidFill>
                            <a:srgbClr val="2F2F2F"/>
                          </a:solidFill>
                        </a:rPr>
                        <a:t>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직원번호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cleanorder</a:t>
                      </a:r>
                      <a:r>
                        <a:rPr b="1" lang="ko" sz="1100">
                          <a:solidFill>
                            <a:srgbClr val="2F2F2F"/>
                          </a:solidFill>
                          <a:latin typeface="Batang"/>
                          <a:ea typeface="Batang"/>
                          <a:cs typeface="Batang"/>
                          <a:sym typeface="Batang"/>
                        </a:rPr>
                        <a:t>_</a:t>
                      </a:r>
                      <a:r>
                        <a:rPr b="1" lang="ko" sz="1100">
                          <a:solidFill>
                            <a:srgbClr val="2F2F2F"/>
                          </a:solidFill>
                        </a:rPr>
                        <a:t>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발주일자</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28" name="Google Shape;828;p92"/>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cleanitem_no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물품번호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receivecheck_</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companyname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납품업체이름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receivecheck_</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checkdate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검수일자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receivecheck_quantity</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34" name="Google Shape;834;p93"/>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35" name="Google Shape;835;p9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36" name="Google Shape;836;p93"/>
          <p:cNvGraphicFramePr/>
          <p:nvPr/>
        </p:nvGraphicFramePr>
        <p:xfrm>
          <a:off x="359988" y="21934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직원</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employee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employee_name</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직원이름</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employee_workfield</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근무부서</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부서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employee_callnum</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유선번호</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employee_jumin</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rgbClr val="2F2F2F"/>
                        </a:buClr>
                        <a:buSzPts val="1100"/>
                        <a:buFont typeface="Arial"/>
                        <a:buNone/>
                      </a:pPr>
                      <a:r>
                        <a:rPr b="1" lang="ko" sz="900">
                          <a:solidFill>
                            <a:srgbClr val="2F2F2F"/>
                          </a:solidFill>
                          <a:latin typeface="Arimo"/>
                          <a:ea typeface="Arimo"/>
                          <a:cs typeface="Arimo"/>
                          <a:sym typeface="Arimo"/>
                        </a:rPr>
                        <a:t>직원 주민번호</a:t>
                      </a:r>
                      <a:endParaRPr b="1" sz="900">
                        <a:solidFill>
                          <a:schemeClr val="dk1"/>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주민번호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37" name="Google Shape;837;p93"/>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cleanorder</a:t>
                      </a:r>
                      <a:r>
                        <a:rPr b="1" lang="ko" sz="1100">
                          <a:solidFill>
                            <a:srgbClr val="2F2F2F"/>
                          </a:solidFill>
                          <a:latin typeface="Batang"/>
                          <a:ea typeface="Batang"/>
                          <a:cs typeface="Batang"/>
                          <a:sym typeface="Batang"/>
                        </a:rPr>
                        <a:t>_</a:t>
                      </a:r>
                      <a:r>
                        <a:rPr b="1" lang="ko" sz="1100">
                          <a:solidFill>
                            <a:srgbClr val="2F2F2F"/>
                          </a:solidFill>
                        </a:rPr>
                        <a:t>receivedate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납기희망일자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cleanorder</a:t>
                      </a:r>
                      <a:r>
                        <a:rPr b="1" lang="ko" sz="1100">
                          <a:solidFill>
                            <a:srgbClr val="2F2F2F"/>
                          </a:solidFill>
                          <a:latin typeface="Batang"/>
                          <a:ea typeface="Batang"/>
                          <a:cs typeface="Batang"/>
                          <a:sym typeface="Batang"/>
                        </a:rPr>
                        <a:t>_</a:t>
                      </a:r>
                      <a:endParaRPr b="1" sz="1100">
                        <a:solidFill>
                          <a:srgbClr val="2F2F2F"/>
                        </a:solidFill>
                        <a:latin typeface="Batang"/>
                        <a:ea typeface="Batang"/>
                        <a:cs typeface="Batang"/>
                        <a:sym typeface="Batang"/>
                      </a:endParaRPr>
                    </a:p>
                    <a:p>
                      <a:pPr indent="0" lvl="0" marL="0" rtl="0" algn="ctr">
                        <a:spcBef>
                          <a:spcPts val="0"/>
                        </a:spcBef>
                        <a:spcAft>
                          <a:spcPts val="0"/>
                        </a:spcAft>
                        <a:buNone/>
                      </a:pPr>
                      <a:r>
                        <a:rPr b="1" lang="ko" sz="1100">
                          <a:solidFill>
                            <a:srgbClr val="2F2F2F"/>
                          </a:solidFill>
                        </a:rPr>
                        <a:t>companyname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1100">
                          <a:solidFill>
                            <a:srgbClr val="2F2F2F"/>
                          </a:solidFill>
                        </a:rPr>
                        <a:t>발주업체명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4. 개발방법론</a:t>
            </a:r>
            <a:endParaRPr sz="2400">
              <a:latin typeface="Do Hyeon"/>
              <a:ea typeface="Do Hyeon"/>
              <a:cs typeface="Do Hyeon"/>
              <a:sym typeface="Do Hyeon"/>
            </a:endParaRPr>
          </a:p>
        </p:txBody>
      </p:sp>
      <p:sp>
        <p:nvSpPr>
          <p:cNvPr id="163" name="Google Shape;163;p31"/>
          <p:cNvSpPr/>
          <p:nvPr/>
        </p:nvSpPr>
        <p:spPr>
          <a:xfrm>
            <a:off x="2186311" y="4022763"/>
            <a:ext cx="6517200" cy="281700"/>
          </a:xfrm>
          <a:prstGeom prst="homePlate">
            <a:avLst>
              <a:gd fmla="val 21133" name="adj"/>
            </a:avLst>
          </a:prstGeom>
          <a:solidFill>
            <a:srgbClr val="D5D5D5"/>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sp>
        <p:nvSpPr>
          <p:cNvPr id="164" name="Google Shape;164;p31"/>
          <p:cNvSpPr/>
          <p:nvPr/>
        </p:nvSpPr>
        <p:spPr>
          <a:xfrm>
            <a:off x="447186" y="4020969"/>
            <a:ext cx="1347000" cy="281700"/>
          </a:xfrm>
          <a:prstGeom prst="homePlate">
            <a:avLst>
              <a:gd fmla="val 19342" name="adj"/>
            </a:avLst>
          </a:prstGeom>
          <a:solidFill>
            <a:srgbClr val="D5D5D5"/>
          </a:solidFill>
          <a:ln>
            <a:noFill/>
          </a:ln>
        </p:spPr>
        <p:txBody>
          <a:bodyPr anchorCtr="0" anchor="t" bIns="17200" lIns="34425" spcFirstLastPara="1" rIns="34425" wrap="square" tIns="17200">
            <a:noAutofit/>
          </a:bodyPr>
          <a:lstStyle/>
          <a:p>
            <a:pPr indent="0" lvl="0" marL="0" marR="0" rtl="0" algn="l">
              <a:lnSpc>
                <a:spcPct val="100000"/>
              </a:lnSpc>
              <a:spcBef>
                <a:spcPts val="0"/>
              </a:spcBef>
              <a:spcAft>
                <a:spcPts val="0"/>
              </a:spcAft>
              <a:buNone/>
            </a:pPr>
            <a:r>
              <a:t/>
            </a:r>
            <a:endParaRPr b="0" i="0" sz="500" u="none">
              <a:solidFill>
                <a:srgbClr val="000000"/>
              </a:solidFill>
              <a:latin typeface="Arial"/>
              <a:ea typeface="Arial"/>
              <a:cs typeface="Arial"/>
              <a:sym typeface="Arial"/>
            </a:endParaRPr>
          </a:p>
        </p:txBody>
      </p:sp>
      <p:pic>
        <p:nvPicPr>
          <p:cNvPr id="165" name="Google Shape;165;p31"/>
          <p:cNvPicPr preferRelativeResize="0"/>
          <p:nvPr/>
        </p:nvPicPr>
        <p:blipFill rotWithShape="1">
          <a:blip r:embed="rId3">
            <a:alphaModFix/>
          </a:blip>
          <a:srcRect b="0" l="0" r="0" t="0"/>
          <a:stretch/>
        </p:blipFill>
        <p:spPr>
          <a:xfrm>
            <a:off x="7322976" y="872434"/>
            <a:ext cx="1363679" cy="2965300"/>
          </a:xfrm>
          <a:prstGeom prst="rect">
            <a:avLst/>
          </a:prstGeom>
          <a:noFill/>
          <a:ln>
            <a:noFill/>
          </a:ln>
        </p:spPr>
      </p:pic>
      <p:pic>
        <p:nvPicPr>
          <p:cNvPr id="166" name="Google Shape;166;p31"/>
          <p:cNvPicPr preferRelativeResize="0"/>
          <p:nvPr/>
        </p:nvPicPr>
        <p:blipFill rotWithShape="1">
          <a:blip r:embed="rId4">
            <a:alphaModFix/>
          </a:blip>
          <a:srcRect b="0" l="0" r="0" t="0"/>
          <a:stretch/>
        </p:blipFill>
        <p:spPr>
          <a:xfrm>
            <a:off x="5597602" y="902335"/>
            <a:ext cx="1364278" cy="2965300"/>
          </a:xfrm>
          <a:prstGeom prst="rect">
            <a:avLst/>
          </a:prstGeom>
          <a:noFill/>
          <a:ln>
            <a:noFill/>
          </a:ln>
        </p:spPr>
      </p:pic>
      <p:pic>
        <p:nvPicPr>
          <p:cNvPr id="167" name="Google Shape;167;p31"/>
          <p:cNvPicPr preferRelativeResize="0"/>
          <p:nvPr/>
        </p:nvPicPr>
        <p:blipFill rotWithShape="1">
          <a:blip r:embed="rId5">
            <a:alphaModFix/>
          </a:blip>
          <a:srcRect b="0" l="0" r="0" t="0"/>
          <a:stretch/>
        </p:blipFill>
        <p:spPr>
          <a:xfrm>
            <a:off x="3880597" y="902335"/>
            <a:ext cx="1366668" cy="2965300"/>
          </a:xfrm>
          <a:prstGeom prst="rect">
            <a:avLst/>
          </a:prstGeom>
          <a:noFill/>
          <a:ln>
            <a:noFill/>
          </a:ln>
        </p:spPr>
      </p:pic>
      <p:pic>
        <p:nvPicPr>
          <p:cNvPr id="168" name="Google Shape;168;p31"/>
          <p:cNvPicPr preferRelativeResize="0"/>
          <p:nvPr/>
        </p:nvPicPr>
        <p:blipFill rotWithShape="1">
          <a:blip r:embed="rId6">
            <a:alphaModFix/>
          </a:blip>
          <a:srcRect b="0" l="0" r="0" t="0"/>
          <a:stretch/>
        </p:blipFill>
        <p:spPr>
          <a:xfrm>
            <a:off x="2166582" y="902335"/>
            <a:ext cx="1366668" cy="2965300"/>
          </a:xfrm>
          <a:prstGeom prst="rect">
            <a:avLst/>
          </a:prstGeom>
          <a:noFill/>
          <a:ln>
            <a:noFill/>
          </a:ln>
        </p:spPr>
      </p:pic>
      <p:pic>
        <p:nvPicPr>
          <p:cNvPr id="169" name="Google Shape;169;p31"/>
          <p:cNvPicPr preferRelativeResize="0"/>
          <p:nvPr/>
        </p:nvPicPr>
        <p:blipFill rotWithShape="1">
          <a:blip r:embed="rId7">
            <a:alphaModFix/>
          </a:blip>
          <a:srcRect b="0" l="0" r="0" t="0"/>
          <a:stretch/>
        </p:blipFill>
        <p:spPr>
          <a:xfrm>
            <a:off x="452567" y="902335"/>
            <a:ext cx="1366070" cy="2964702"/>
          </a:xfrm>
          <a:prstGeom prst="rect">
            <a:avLst/>
          </a:prstGeom>
          <a:noFill/>
          <a:ln>
            <a:noFill/>
          </a:ln>
        </p:spPr>
      </p:pic>
      <p:sp>
        <p:nvSpPr>
          <p:cNvPr id="170" name="Google Shape;170;p31"/>
          <p:cNvSpPr txBox="1"/>
          <p:nvPr/>
        </p:nvSpPr>
        <p:spPr>
          <a:xfrm>
            <a:off x="2472678" y="1382605"/>
            <a:ext cx="866400" cy="259500"/>
          </a:xfrm>
          <a:prstGeom prst="rect">
            <a:avLst/>
          </a:prstGeom>
          <a:noFill/>
          <a:ln>
            <a:noFill/>
          </a:ln>
        </p:spPr>
        <p:txBody>
          <a:bodyPr anchorCtr="0" anchor="t" bIns="16250" lIns="32475" spcFirstLastPara="1" rIns="32475" wrap="square" tIns="16250">
            <a:noAutofit/>
          </a:bodyPr>
          <a:lstStyle/>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Phase 2</a:t>
            </a:r>
            <a:endParaRPr b="1" i="0" sz="800" u="none">
              <a:solidFill>
                <a:srgbClr val="2F2F2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목표 업무 분석 </a:t>
            </a:r>
            <a:endParaRPr sz="500">
              <a:latin typeface="Comic Sans MS"/>
              <a:ea typeface="Comic Sans MS"/>
              <a:cs typeface="Comic Sans MS"/>
              <a:sym typeface="Comic Sans MS"/>
            </a:endParaRPr>
          </a:p>
        </p:txBody>
      </p:sp>
      <p:sp>
        <p:nvSpPr>
          <p:cNvPr id="171" name="Google Shape;171;p31"/>
          <p:cNvSpPr txBox="1"/>
          <p:nvPr/>
        </p:nvSpPr>
        <p:spPr>
          <a:xfrm>
            <a:off x="4223161" y="1382605"/>
            <a:ext cx="870000" cy="259500"/>
          </a:xfrm>
          <a:prstGeom prst="rect">
            <a:avLst/>
          </a:prstGeom>
          <a:noFill/>
          <a:ln>
            <a:noFill/>
          </a:ln>
        </p:spPr>
        <p:txBody>
          <a:bodyPr anchorCtr="0" anchor="t" bIns="16250" lIns="32475" spcFirstLastPara="1" rIns="32475" wrap="square" tIns="16250">
            <a:noAutofit/>
          </a:bodyPr>
          <a:lstStyle/>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Phase 3</a:t>
            </a:r>
            <a:endParaRPr b="1" i="0" sz="800" u="none">
              <a:solidFill>
                <a:srgbClr val="2F2F2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목표 업무 설계 </a:t>
            </a:r>
            <a:endParaRPr sz="500">
              <a:latin typeface="Comic Sans MS"/>
              <a:ea typeface="Comic Sans MS"/>
              <a:cs typeface="Comic Sans MS"/>
              <a:sym typeface="Comic Sans MS"/>
            </a:endParaRPr>
          </a:p>
        </p:txBody>
      </p:sp>
      <p:sp>
        <p:nvSpPr>
          <p:cNvPr id="172" name="Google Shape;172;p31"/>
          <p:cNvSpPr txBox="1"/>
          <p:nvPr/>
        </p:nvSpPr>
        <p:spPr>
          <a:xfrm>
            <a:off x="5919241" y="1382605"/>
            <a:ext cx="956100" cy="259500"/>
          </a:xfrm>
          <a:prstGeom prst="rect">
            <a:avLst/>
          </a:prstGeom>
          <a:noFill/>
          <a:ln>
            <a:noFill/>
          </a:ln>
        </p:spPr>
        <p:txBody>
          <a:bodyPr anchorCtr="0" anchor="t" bIns="16250" lIns="32475" spcFirstLastPara="1" rIns="32475" wrap="square" tIns="16250">
            <a:noAutofit/>
          </a:bodyPr>
          <a:lstStyle/>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Phase 4</a:t>
            </a:r>
            <a:endParaRPr b="1" i="0" sz="800" u="none">
              <a:solidFill>
                <a:srgbClr val="2F2F2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목표 업무 개발 </a:t>
            </a:r>
            <a:endParaRPr sz="500">
              <a:latin typeface="Comic Sans MS"/>
              <a:ea typeface="Comic Sans MS"/>
              <a:cs typeface="Comic Sans MS"/>
              <a:sym typeface="Comic Sans MS"/>
            </a:endParaRPr>
          </a:p>
        </p:txBody>
      </p:sp>
      <p:sp>
        <p:nvSpPr>
          <p:cNvPr id="173" name="Google Shape;173;p31"/>
          <p:cNvSpPr txBox="1"/>
          <p:nvPr/>
        </p:nvSpPr>
        <p:spPr>
          <a:xfrm>
            <a:off x="7631463" y="1390977"/>
            <a:ext cx="817800" cy="261900"/>
          </a:xfrm>
          <a:prstGeom prst="rect">
            <a:avLst/>
          </a:prstGeom>
          <a:noFill/>
          <a:ln>
            <a:noFill/>
          </a:ln>
        </p:spPr>
        <p:txBody>
          <a:bodyPr anchorCtr="0" anchor="t" bIns="16250" lIns="32475" spcFirstLastPara="1" rIns="32475" wrap="square" tIns="16250">
            <a:noAutofit/>
          </a:bodyPr>
          <a:lstStyle/>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Phase 5</a:t>
            </a:r>
            <a:endParaRPr b="1" i="0" sz="800" u="none">
              <a:solidFill>
                <a:srgbClr val="2F2F2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2F2F2F"/>
              </a:buClr>
              <a:buSzPts val="800"/>
              <a:buFont typeface="Malgun Gothic"/>
              <a:buNone/>
            </a:pPr>
            <a:r>
              <a:rPr b="1" i="0" lang="ko" sz="800" u="none">
                <a:solidFill>
                  <a:srgbClr val="2F2F2F"/>
                </a:solidFill>
                <a:latin typeface="Comic Sans MS"/>
                <a:ea typeface="Comic Sans MS"/>
                <a:cs typeface="Comic Sans MS"/>
                <a:sym typeface="Comic Sans MS"/>
              </a:rPr>
              <a:t>목표 업무 이행 </a:t>
            </a:r>
            <a:endParaRPr sz="500">
              <a:latin typeface="Comic Sans MS"/>
              <a:ea typeface="Comic Sans MS"/>
              <a:cs typeface="Comic Sans MS"/>
              <a:sym typeface="Comic Sans MS"/>
            </a:endParaRPr>
          </a:p>
        </p:txBody>
      </p:sp>
      <p:sp>
        <p:nvSpPr>
          <p:cNvPr id="174" name="Google Shape;174;p31"/>
          <p:cNvSpPr txBox="1"/>
          <p:nvPr/>
        </p:nvSpPr>
        <p:spPr>
          <a:xfrm>
            <a:off x="504579" y="4080770"/>
            <a:ext cx="1150800" cy="171600"/>
          </a:xfrm>
          <a:prstGeom prst="rect">
            <a:avLst/>
          </a:prstGeom>
          <a:noFill/>
          <a:ln>
            <a:noFill/>
          </a:ln>
        </p:spPr>
        <p:txBody>
          <a:bodyPr anchorCtr="0" anchor="t" bIns="16250" lIns="32475" spcFirstLastPara="1" rIns="32475" wrap="square" tIns="16250">
            <a:noAutofit/>
          </a:bodyPr>
          <a:lstStyle/>
          <a:p>
            <a:pPr indent="0" lvl="0" marL="0" marR="0" rtl="0" algn="l">
              <a:lnSpc>
                <a:spcPct val="100000"/>
              </a:lnSpc>
              <a:spcBef>
                <a:spcPts val="0"/>
              </a:spcBef>
              <a:spcAft>
                <a:spcPts val="0"/>
              </a:spcAft>
              <a:buClr>
                <a:srgbClr val="2F2F2F"/>
              </a:buClr>
              <a:buSzPts val="900"/>
              <a:buFont typeface="Balthazar"/>
              <a:buNone/>
            </a:pPr>
            <a:r>
              <a:rPr b="1" i="0" lang="ko" sz="900" u="none">
                <a:solidFill>
                  <a:srgbClr val="2F2F2F"/>
                </a:solidFill>
                <a:latin typeface="Arimo"/>
                <a:ea typeface="Arimo"/>
                <a:cs typeface="Arimo"/>
                <a:sym typeface="Arimo"/>
              </a:rPr>
              <a:t>품질 관리 계획 수립 </a:t>
            </a:r>
            <a:endParaRPr b="1" sz="500">
              <a:latin typeface="Arimo"/>
              <a:ea typeface="Arimo"/>
              <a:cs typeface="Arimo"/>
              <a:sym typeface="Arimo"/>
            </a:endParaRPr>
          </a:p>
        </p:txBody>
      </p:sp>
      <p:sp>
        <p:nvSpPr>
          <p:cNvPr id="175" name="Google Shape;175;p31"/>
          <p:cNvSpPr txBox="1"/>
          <p:nvPr/>
        </p:nvSpPr>
        <p:spPr>
          <a:xfrm>
            <a:off x="2289140" y="2026066"/>
            <a:ext cx="1217100" cy="15225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목표기능 현상평가​</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목표기능 요구사항​ 분석 및 정의​</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 환경구성​</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개발목표 업무기능의​</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상세요구사항 분석​ 및 정의​</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요구사항대비 현상의​ Gap 분석​</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개발범위의 상세 합의 ​도출​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목표기능 구성도​</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 데이</a:t>
            </a:r>
            <a:r>
              <a:rPr b="1" lang="ko" sz="700">
                <a:solidFill>
                  <a:srgbClr val="2F2F2F"/>
                </a:solidFill>
                <a:latin typeface="Arimo"/>
                <a:ea typeface="Arimo"/>
                <a:cs typeface="Arimo"/>
                <a:sym typeface="Arimo"/>
              </a:rPr>
              <a:t>터</a:t>
            </a:r>
            <a:r>
              <a:rPr b="1" i="0" lang="ko" sz="700" u="none">
                <a:solidFill>
                  <a:srgbClr val="2F2F2F"/>
                </a:solidFill>
                <a:latin typeface="Arimo"/>
                <a:ea typeface="Arimo"/>
                <a:cs typeface="Arimo"/>
                <a:sym typeface="Arimo"/>
              </a:rPr>
              <a:t> 분석서</a:t>
            </a:r>
            <a:endParaRPr b="1" sz="700">
              <a:latin typeface="Arimo"/>
              <a:ea typeface="Arimo"/>
              <a:cs typeface="Arimo"/>
              <a:sym typeface="Arimo"/>
            </a:endParaRPr>
          </a:p>
        </p:txBody>
      </p:sp>
      <p:sp>
        <p:nvSpPr>
          <p:cNvPr id="176" name="Google Shape;176;p31"/>
          <p:cNvSpPr txBox="1"/>
          <p:nvPr/>
        </p:nvSpPr>
        <p:spPr>
          <a:xfrm>
            <a:off x="5706417" y="1952472"/>
            <a:ext cx="1152000" cy="17049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A/P 코딩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단위,통합,인수 테스트​</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 튜닝​</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데이터전환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매뉴얼작성​</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단위 테스트 병행​</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통합 테스트 , 시스템 ​테스트,성능 테스트 튜닝 병행,</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인수 ​테스트 결과 확인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매뉴얼 테스트 결과 보고서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인수 보고서​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전환결과보고서​</a:t>
            </a:r>
            <a:endParaRPr b="1" sz="700">
              <a:latin typeface="Arimo"/>
              <a:ea typeface="Arimo"/>
              <a:cs typeface="Arimo"/>
              <a:sym typeface="Arimo"/>
            </a:endParaRPr>
          </a:p>
        </p:txBody>
      </p:sp>
      <p:sp>
        <p:nvSpPr>
          <p:cNvPr id="177" name="Google Shape;177;p31"/>
          <p:cNvSpPr txBox="1"/>
          <p:nvPr/>
        </p:nvSpPr>
        <p:spPr>
          <a:xfrm>
            <a:off x="7426426" y="2011726"/>
            <a:ext cx="1135800" cy="13395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운용자 교육​</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시범 운영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DRP검토​ 운영​</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 완료된 시스템​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교육 실시 및 시범 ​운영 실시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실행에 따른 DRP 검토​</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전사 확산 운영 실시​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시범 운영 결과 보고서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교육 완료보고서​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 Op.Log ​완료 보고서​</a:t>
            </a:r>
            <a:endParaRPr b="1" sz="700">
              <a:latin typeface="Arimo"/>
              <a:ea typeface="Arimo"/>
              <a:cs typeface="Arimo"/>
              <a:sym typeface="Arimo"/>
            </a:endParaRPr>
          </a:p>
        </p:txBody>
      </p:sp>
      <p:sp>
        <p:nvSpPr>
          <p:cNvPr id="178" name="Google Shape;178;p31"/>
          <p:cNvSpPr txBox="1"/>
          <p:nvPr/>
        </p:nvSpPr>
        <p:spPr>
          <a:xfrm>
            <a:off x="3050201" y="3998250"/>
            <a:ext cx="4466700" cy="3294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900"/>
              <a:buFont typeface="Gulim"/>
              <a:buNone/>
            </a:pPr>
            <a:r>
              <a:rPr b="1" i="0" lang="ko" sz="900" u="none">
                <a:solidFill>
                  <a:srgbClr val="2F2F2F"/>
                </a:solidFill>
                <a:latin typeface="Arimo"/>
                <a:ea typeface="Arimo"/>
                <a:cs typeface="Arimo"/>
                <a:sym typeface="Arimo"/>
              </a:rPr>
              <a:t>품질 보증 활동 </a:t>
            </a:r>
            <a:r>
              <a:rPr b="1" i="0" lang="ko" sz="900" u="none">
                <a:solidFill>
                  <a:srgbClr val="5E5E5E"/>
                </a:solidFill>
                <a:latin typeface="Arimo"/>
                <a:ea typeface="Arimo"/>
                <a:cs typeface="Arimo"/>
                <a:sym typeface="Arimo"/>
              </a:rPr>
              <a:t> &gt;&gt;</a:t>
            </a:r>
            <a:r>
              <a:rPr b="1" i="0" lang="ko" sz="900" u="none">
                <a:solidFill>
                  <a:srgbClr val="2F2F2F"/>
                </a:solidFill>
                <a:latin typeface="Arimo"/>
                <a:ea typeface="Arimo"/>
                <a:cs typeface="Arimo"/>
                <a:sym typeface="Arimo"/>
              </a:rPr>
              <a:t> 주기적인 품질 Review Meeting , 변경 관리, 표준관리 등 </a:t>
            </a:r>
            <a:r>
              <a:rPr b="1" i="0" lang="ko" sz="900" u="none">
                <a:solidFill>
                  <a:srgbClr val="5E5E5E"/>
                </a:solidFill>
                <a:latin typeface="Arimo"/>
                <a:ea typeface="Arimo"/>
                <a:cs typeface="Arimo"/>
                <a:sym typeface="Arimo"/>
              </a:rPr>
              <a:t>​</a:t>
            </a:r>
            <a:endParaRPr b="1" sz="500">
              <a:latin typeface="Arimo"/>
              <a:ea typeface="Arimo"/>
              <a:cs typeface="Arimo"/>
              <a:sym typeface="Arimo"/>
            </a:endParaRPr>
          </a:p>
        </p:txBody>
      </p:sp>
      <p:sp>
        <p:nvSpPr>
          <p:cNvPr id="179" name="Google Shape;179;p31"/>
          <p:cNvSpPr txBox="1"/>
          <p:nvPr/>
        </p:nvSpPr>
        <p:spPr>
          <a:xfrm>
            <a:off x="520721" y="2011714"/>
            <a:ext cx="1226100" cy="17055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현행 시스템 지원 기능 분석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시스템에 대한 요구 사항  분석​​</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 요구 사항에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대한 우선 순위 설정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 청사진 제시​​</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 범위 확정​​</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 범위에 대한 검토​​ 및 확인​​</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시스템의 기본요건 도출​​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우선  순위에 기반 하여 ​​개발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순위 확정​​</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t/>
            </a:r>
            <a:endParaRPr b="1" sz="700">
              <a:latin typeface="Arimo"/>
              <a:ea typeface="Arimo"/>
              <a:cs typeface="Arimo"/>
              <a:sym typeface="Arimo"/>
            </a:endParaRPr>
          </a:p>
        </p:txBody>
      </p:sp>
      <p:pic>
        <p:nvPicPr>
          <p:cNvPr descr="그리기이(가) 표시된 사진  매우 높은 신뢰도로 생성된 설명" id="180" name="Google Shape;180;p31"/>
          <p:cNvPicPr preferRelativeResize="0"/>
          <p:nvPr/>
        </p:nvPicPr>
        <p:blipFill rotWithShape="1">
          <a:blip r:embed="rId8">
            <a:alphaModFix/>
          </a:blip>
          <a:srcRect b="15657" l="26086" r="4347" t="22890"/>
          <a:stretch/>
        </p:blipFill>
        <p:spPr>
          <a:xfrm>
            <a:off x="504579" y="1429250"/>
            <a:ext cx="148265" cy="181744"/>
          </a:xfrm>
          <a:prstGeom prst="rect">
            <a:avLst/>
          </a:prstGeom>
          <a:noFill/>
          <a:ln>
            <a:noFill/>
          </a:ln>
        </p:spPr>
      </p:pic>
      <p:sp>
        <p:nvSpPr>
          <p:cNvPr id="181" name="Google Shape;181;p31"/>
          <p:cNvSpPr txBox="1"/>
          <p:nvPr/>
        </p:nvSpPr>
        <p:spPr>
          <a:xfrm>
            <a:off x="4011036" y="1920777"/>
            <a:ext cx="1107300" cy="17988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목표기능 모델링​</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목표기능 기능설계​</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분산설계 / Spec 작성​</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개발목표업무에 대한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기능모델링에서 Spec.</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작성을 위한 기술설계​</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프로세스,데이터,​</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이벤트, 분산을 기점​</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으로 기본설계,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600"/>
              <a:buFont typeface="Arial"/>
              <a:buNone/>
            </a:pPr>
            <a:r>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상세설계, Spec 작성​</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 ​</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ProcessMapDFD,</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Event List​ERD,</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DB schema​</a:t>
            </a:r>
            <a:endParaRPr b="1" i="0" sz="700" u="none">
              <a:solidFill>
                <a:srgbClr val="2F2F2F"/>
              </a:solidFill>
              <a:latin typeface="Arimo"/>
              <a:ea typeface="Arimo"/>
              <a:cs typeface="Arimo"/>
              <a:sym typeface="Arimo"/>
            </a:endParaRPr>
          </a:p>
          <a:p>
            <a:pPr indent="0" lvl="0" marL="0" marR="0" rtl="0" algn="l">
              <a:lnSpc>
                <a:spcPct val="100000"/>
              </a:lnSpc>
              <a:spcBef>
                <a:spcPts val="0"/>
              </a:spcBef>
              <a:spcAft>
                <a:spcPts val="0"/>
              </a:spcAft>
              <a:buClr>
                <a:srgbClr val="2F2F2F"/>
              </a:buClr>
              <a:buSzPts val="600"/>
              <a:buFont typeface="Arial"/>
              <a:buNone/>
            </a:pPr>
            <a:r>
              <a:rPr b="1" i="0" lang="ko" sz="700" u="none">
                <a:solidFill>
                  <a:srgbClr val="2F2F2F"/>
                </a:solidFill>
                <a:latin typeface="Arimo"/>
                <a:ea typeface="Arimo"/>
                <a:cs typeface="Arimo"/>
                <a:sym typeface="Arimo"/>
              </a:rPr>
              <a:t>​</a:t>
            </a:r>
            <a:endParaRPr b="1" sz="700">
              <a:latin typeface="Arimo"/>
              <a:ea typeface="Arimo"/>
              <a:cs typeface="Arimo"/>
              <a:sym typeface="Arimo"/>
            </a:endParaRPr>
          </a:p>
        </p:txBody>
      </p:sp>
      <p:pic>
        <p:nvPicPr>
          <p:cNvPr descr="그리기이(가) 표시된 사진  매우 높은 신뢰도로 생성된 설명" id="182" name="Google Shape;182;p31"/>
          <p:cNvPicPr preferRelativeResize="0"/>
          <p:nvPr/>
        </p:nvPicPr>
        <p:blipFill rotWithShape="1">
          <a:blip r:embed="rId8">
            <a:alphaModFix/>
          </a:blip>
          <a:srcRect b="15657" l="26086" r="4347" t="22890"/>
          <a:stretch/>
        </p:blipFill>
        <p:spPr>
          <a:xfrm>
            <a:off x="4040819" y="1425063"/>
            <a:ext cx="147667" cy="181744"/>
          </a:xfrm>
          <a:prstGeom prst="rect">
            <a:avLst/>
          </a:prstGeom>
          <a:noFill/>
          <a:ln>
            <a:noFill/>
          </a:ln>
        </p:spPr>
      </p:pic>
      <p:pic>
        <p:nvPicPr>
          <p:cNvPr descr="그리기이(가) 표시된 사진  매우 높은 신뢰도로 생성된 설명" id="183" name="Google Shape;183;p31"/>
          <p:cNvPicPr preferRelativeResize="0"/>
          <p:nvPr/>
        </p:nvPicPr>
        <p:blipFill rotWithShape="1">
          <a:blip r:embed="rId8">
            <a:alphaModFix/>
          </a:blip>
          <a:srcRect b="15657" l="26086" r="4347" t="22890"/>
          <a:stretch/>
        </p:blipFill>
        <p:spPr>
          <a:xfrm>
            <a:off x="7453305" y="1429250"/>
            <a:ext cx="147069" cy="181744"/>
          </a:xfrm>
          <a:prstGeom prst="rect">
            <a:avLst/>
          </a:prstGeom>
          <a:noFill/>
          <a:ln>
            <a:noFill/>
          </a:ln>
        </p:spPr>
      </p:pic>
      <p:pic>
        <p:nvPicPr>
          <p:cNvPr descr="그리기이(가) 표시된 사진  매우 높은 신뢰도로 생성된 설명" id="184" name="Google Shape;184;p31"/>
          <p:cNvPicPr preferRelativeResize="0"/>
          <p:nvPr/>
        </p:nvPicPr>
        <p:blipFill rotWithShape="1">
          <a:blip r:embed="rId8">
            <a:alphaModFix/>
          </a:blip>
          <a:srcRect b="15657" l="26086" r="4347" t="22890"/>
          <a:stretch/>
        </p:blipFill>
        <p:spPr>
          <a:xfrm>
            <a:off x="5722551" y="1429848"/>
            <a:ext cx="148265" cy="181744"/>
          </a:xfrm>
          <a:prstGeom prst="rect">
            <a:avLst/>
          </a:prstGeom>
          <a:noFill/>
          <a:ln>
            <a:noFill/>
          </a:ln>
        </p:spPr>
      </p:pic>
      <p:sp>
        <p:nvSpPr>
          <p:cNvPr id="185" name="Google Shape;185;p31"/>
          <p:cNvSpPr txBox="1"/>
          <p:nvPr/>
        </p:nvSpPr>
        <p:spPr>
          <a:xfrm>
            <a:off x="645897" y="1365284"/>
            <a:ext cx="1217100" cy="282900"/>
          </a:xfrm>
          <a:prstGeom prst="rect">
            <a:avLst/>
          </a:prstGeom>
          <a:noFill/>
          <a:ln>
            <a:noFill/>
          </a:ln>
        </p:spPr>
        <p:txBody>
          <a:bodyPr anchorCtr="0" anchor="ctr" bIns="26900" lIns="26900" spcFirstLastPara="1" rIns="26900" wrap="square" tIns="26900">
            <a:noAutofit/>
          </a:bodyPr>
          <a:lstStyle/>
          <a:p>
            <a:pPr indent="0" lvl="0" marL="0" marR="0" rtl="0" algn="l">
              <a:lnSpc>
                <a:spcPct val="100000"/>
              </a:lnSpc>
              <a:spcBef>
                <a:spcPts val="0"/>
              </a:spcBef>
              <a:spcAft>
                <a:spcPts val="0"/>
              </a:spcAft>
              <a:buClr>
                <a:srgbClr val="2F2F2F"/>
              </a:buClr>
              <a:buSzPts val="800"/>
              <a:buFont typeface="Malgun Gothic"/>
              <a:buNone/>
            </a:pPr>
            <a:r>
              <a:rPr b="1" i="0" lang="ko" sz="800" u="none">
                <a:latin typeface="Comic Sans MS"/>
                <a:ea typeface="Comic Sans MS"/>
                <a:cs typeface="Comic Sans MS"/>
                <a:sym typeface="Comic Sans MS"/>
              </a:rPr>
              <a:t>Phase 1​</a:t>
            </a:r>
            <a:endParaRPr b="1" i="0" sz="800" u="none">
              <a:latin typeface="Comic Sans MS"/>
              <a:ea typeface="Comic Sans MS"/>
              <a:cs typeface="Comic Sans MS"/>
              <a:sym typeface="Comic Sans MS"/>
            </a:endParaRPr>
          </a:p>
          <a:p>
            <a:pPr indent="0" lvl="0" marL="0" marR="0" rtl="0" algn="l">
              <a:lnSpc>
                <a:spcPct val="100000"/>
              </a:lnSpc>
              <a:spcBef>
                <a:spcPts val="0"/>
              </a:spcBef>
              <a:spcAft>
                <a:spcPts val="0"/>
              </a:spcAft>
              <a:buClr>
                <a:srgbClr val="2F2F2F"/>
              </a:buClr>
              <a:buSzPts val="800"/>
              <a:buFont typeface="Malgun Gothic"/>
              <a:buNone/>
            </a:pPr>
            <a:r>
              <a:rPr b="1" i="0" lang="ko" sz="800" u="none">
                <a:latin typeface="Comic Sans MS"/>
                <a:ea typeface="Comic Sans MS"/>
                <a:cs typeface="Comic Sans MS"/>
                <a:sym typeface="Comic Sans MS"/>
              </a:rPr>
              <a:t>구축 시스템 청사진 제시 </a:t>
            </a:r>
            <a:endParaRPr b="1" sz="500">
              <a:latin typeface="Comic Sans MS"/>
              <a:ea typeface="Comic Sans MS"/>
              <a:cs typeface="Comic Sans MS"/>
              <a:sym typeface="Comic Sans MS"/>
            </a:endParaRPr>
          </a:p>
        </p:txBody>
      </p:sp>
      <p:pic>
        <p:nvPicPr>
          <p:cNvPr descr="그리기이(가) 표시된 사진  매우 높은 신뢰도로 생성된 설명" id="186" name="Google Shape;186;p31"/>
          <p:cNvPicPr preferRelativeResize="0"/>
          <p:nvPr/>
        </p:nvPicPr>
        <p:blipFill rotWithShape="1">
          <a:blip r:embed="rId8">
            <a:alphaModFix/>
          </a:blip>
          <a:srcRect b="15657" l="26086" r="4347" t="22890"/>
          <a:stretch/>
        </p:blipFill>
        <p:spPr>
          <a:xfrm>
            <a:off x="2290335" y="1429250"/>
            <a:ext cx="148265" cy="181744"/>
          </a:xfrm>
          <a:prstGeom prst="rect">
            <a:avLst/>
          </a:prstGeom>
          <a:noFill/>
          <a:ln>
            <a:noFill/>
          </a:ln>
        </p:spPr>
      </p:pic>
      <p:sp>
        <p:nvSpPr>
          <p:cNvPr id="187" name="Google Shape;187;p31"/>
          <p:cNvSpPr/>
          <p:nvPr/>
        </p:nvSpPr>
        <p:spPr>
          <a:xfrm>
            <a:off x="3573713" y="2205200"/>
            <a:ext cx="266400" cy="402300"/>
          </a:xfrm>
          <a:prstGeom prst="chevron">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1859388" y="2205200"/>
            <a:ext cx="266400" cy="402300"/>
          </a:xfrm>
          <a:prstGeom prst="chevron">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289225" y="2205200"/>
            <a:ext cx="266400" cy="402300"/>
          </a:xfrm>
          <a:prstGeom prst="chevron">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7009213" y="2205188"/>
            <a:ext cx="266400" cy="402300"/>
          </a:xfrm>
          <a:prstGeom prst="chevron">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9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43" name="Google Shape;843;p94"/>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44" name="Google Shape;844;p9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45" name="Google Shape;845;p94"/>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자재발주</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materialorder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materialorder_no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자재발주 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materialorder_date</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요청날짜</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46" name="Google Shape;846;p94"/>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employee_photo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직원사진</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employee_score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 별점</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employee_bad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불량사원여부</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50</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9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52" name="Google Shape;852;p95"/>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53" name="Google Shape;853;p9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54" name="Google Shape;854;p95"/>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청소예약</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cleanrev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employee_no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직원번호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cleanfee_size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청소평수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숫자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cleanrev_demand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요청사항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cleanrev_date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청소예약날짜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9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60" name="Google Shape;860;p96"/>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61" name="Google Shape;861;p9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62" name="Google Shape;862;p96"/>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자재</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material</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material_type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자재종류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material_quantity</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material_usage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사용용도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company_no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63" name="Google Shape;863;p96"/>
          <p:cNvGraphicFramePr/>
          <p:nvPr/>
        </p:nvGraphicFramePr>
        <p:xfrm>
          <a:off x="359988" y="37619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자재발주리스트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materialorderlist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9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69" name="Google Shape;869;p97"/>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70" name="Google Shape;870;p9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71" name="Google Shape;871;p97"/>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청소요금</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cleanfee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cleanfee_size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청소평수</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숫자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cleanfee_fee</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청소요금</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cleanfee_ty[e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청소유형</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72" name="Google Shape;872;p97"/>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materialorder_no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 발주번호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a:t>
                      </a:r>
                      <a:r>
                        <a:rPr b="1" lang="ko" sz="900">
                          <a:latin typeface="Arimo"/>
                          <a:ea typeface="Arimo"/>
                          <a:cs typeface="Arimo"/>
                          <a:sym typeface="Arimo"/>
                        </a:rPr>
                        <a:t>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materialorder_no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materialorderlist_</a:t>
                      </a:r>
                      <a:endParaRPr b="1" sz="900">
                        <a:solidFill>
                          <a:srgbClr val="2F2F2F"/>
                        </a:solidFill>
                        <a:latin typeface="Arimo"/>
                        <a:ea typeface="Arimo"/>
                        <a:cs typeface="Arimo"/>
                        <a:sym typeface="Arimo"/>
                      </a:endParaRPr>
                    </a:p>
                    <a:p>
                      <a:pPr indent="0" lvl="0" marL="0" rtl="0" algn="ctr">
                        <a:spcBef>
                          <a:spcPts val="0"/>
                        </a:spcBef>
                        <a:spcAft>
                          <a:spcPts val="0"/>
                        </a:spcAft>
                        <a:buNone/>
                      </a:pPr>
                      <a:r>
                        <a:rPr b="1" lang="ko" sz="900">
                          <a:solidFill>
                            <a:srgbClr val="2F2F2F"/>
                          </a:solidFill>
                          <a:latin typeface="Arimo"/>
                          <a:ea typeface="Arimo"/>
                          <a:cs typeface="Arimo"/>
                          <a:sym typeface="Arimo"/>
                        </a:rPr>
                        <a:t>amount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요청수량</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9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78" name="Google Shape;878;p98"/>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79" name="Google Shape;879;p9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80" name="Google Shape;880;p98"/>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장바구니</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basket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product_no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basket_amount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81" name="Google Shape;881;p98"/>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furniture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furniture_no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9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87" name="Google Shape;887;p99"/>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88" name="Google Shape;888;p9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89" name="Google Shape;889;p99"/>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furniture_photo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furniture_color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가구색상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색상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furniture_type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furniture_material</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소재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소재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furniture_point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특징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furniture_buydate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구입년월</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furniture_state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9</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furniture_score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별점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10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furniture_rentalfee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대여료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0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895" name="Google Shape;895;p100"/>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896" name="Google Shape;896;p10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897" name="Google Shape;897;p100"/>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가구회사</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company</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company_no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company_busno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 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compnay_addr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company_ph</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compnay_name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898" name="Google Shape;898;p100"/>
          <p:cNvGraphicFramePr/>
          <p:nvPr/>
        </p:nvGraphicFramePr>
        <p:xfrm>
          <a:off x="359988" y="37619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 정비 자재리스트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frepairmaterial</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0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04" name="Google Shape;904;p101"/>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05" name="Google Shape;905;p10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06" name="Google Shape;906;p101"/>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가구정비</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frepair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frepair_no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PK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furniture_no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frepair_content</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정비내용</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설명</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3000</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07" name="Google Shape;907;p101"/>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frepair_no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 정비번호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material_no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자재번호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20</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frepairmaterial_use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사용수량</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0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13" name="Google Shape;913;p102"/>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14" name="Google Shape;914;p10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15" name="Google Shape;915;p10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방 정비 자재리스트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repairmaterial</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repair_no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material_no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자재번호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rrepairmaterial_amount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사용수량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16" name="Google Shape;916;p102"/>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방</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room</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0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22" name="Google Shape;922;p103"/>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23" name="Google Shape;923;p10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24" name="Google Shape;924;p103"/>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room_size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면적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면적</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room_fee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숙박비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room_managefee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관리비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room_view</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room_explantion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room_photo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room_score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평점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9</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room_usage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예비용유무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유무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10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room_callnum</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유선번호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11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room_state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5</a:t>
            </a:r>
            <a:r>
              <a:rPr lang="ko" sz="2400">
                <a:latin typeface="Do Hyeon"/>
                <a:ea typeface="Do Hyeon"/>
                <a:cs typeface="Do Hyeon"/>
                <a:sym typeface="Do Hyeon"/>
              </a:rPr>
              <a:t>. 벤치마킹 사이트</a:t>
            </a:r>
            <a:endParaRPr sz="2400">
              <a:latin typeface="Do Hyeon"/>
              <a:ea typeface="Do Hyeon"/>
              <a:cs typeface="Do Hyeon"/>
              <a:sym typeface="Do Hyeon"/>
            </a:endParaRPr>
          </a:p>
        </p:txBody>
      </p:sp>
      <p:pic>
        <p:nvPicPr>
          <p:cNvPr descr="스크린샷, 앉아있는, 전면, 테이블이(가) 표시된 사진  매우 높은 신뢰도로 생성된 설명" id="196" name="Google Shape;196;p32"/>
          <p:cNvPicPr preferRelativeResize="0"/>
          <p:nvPr/>
        </p:nvPicPr>
        <p:blipFill>
          <a:blip r:embed="rId3">
            <a:alphaModFix/>
          </a:blip>
          <a:stretch>
            <a:fillRect/>
          </a:stretch>
        </p:blipFill>
        <p:spPr>
          <a:xfrm>
            <a:off x="3453812" y="770612"/>
            <a:ext cx="4808752" cy="2144264"/>
          </a:xfrm>
          <a:prstGeom prst="rect">
            <a:avLst/>
          </a:prstGeom>
          <a:noFill/>
          <a:ln>
            <a:noFill/>
          </a:ln>
        </p:spPr>
      </p:pic>
      <p:pic>
        <p:nvPicPr>
          <p:cNvPr id="197" name="Google Shape;197;p32"/>
          <p:cNvPicPr preferRelativeResize="0"/>
          <p:nvPr/>
        </p:nvPicPr>
        <p:blipFill rotWithShape="1">
          <a:blip r:embed="rId4">
            <a:alphaModFix/>
          </a:blip>
          <a:srcRect b="4342" l="0" r="4351" t="0"/>
          <a:stretch/>
        </p:blipFill>
        <p:spPr>
          <a:xfrm>
            <a:off x="5108525" y="2580375"/>
            <a:ext cx="3176500" cy="1757476"/>
          </a:xfrm>
          <a:prstGeom prst="rect">
            <a:avLst/>
          </a:prstGeom>
          <a:noFill/>
          <a:ln>
            <a:noFill/>
          </a:ln>
        </p:spPr>
      </p:pic>
      <p:pic>
        <p:nvPicPr>
          <p:cNvPr descr="대형, 배경, 물, 도시이(가) 표시된 사진  매우 높은 신뢰도로 생성된 설명" id="198" name="Google Shape;198;p32"/>
          <p:cNvPicPr preferRelativeResize="0"/>
          <p:nvPr/>
        </p:nvPicPr>
        <p:blipFill rotWithShape="1">
          <a:blip r:embed="rId5">
            <a:alphaModFix/>
          </a:blip>
          <a:srcRect b="0" l="0" r="2104" t="0"/>
          <a:stretch/>
        </p:blipFill>
        <p:spPr>
          <a:xfrm>
            <a:off x="556937" y="1722600"/>
            <a:ext cx="4551600" cy="2615250"/>
          </a:xfrm>
          <a:prstGeom prst="rect">
            <a:avLst/>
          </a:prstGeom>
          <a:noFill/>
          <a:ln>
            <a:noFill/>
          </a:ln>
        </p:spPr>
      </p:pic>
      <p:sp>
        <p:nvSpPr>
          <p:cNvPr id="199" name="Google Shape;199;p32"/>
          <p:cNvSpPr txBox="1"/>
          <p:nvPr/>
        </p:nvSpPr>
        <p:spPr>
          <a:xfrm>
            <a:off x="2550650" y="718800"/>
            <a:ext cx="989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Arimo"/>
                <a:ea typeface="Arimo"/>
                <a:cs typeface="Arimo"/>
                <a:sym typeface="Arimo"/>
              </a:rPr>
              <a:t>마켓컬리Kurly.com</a:t>
            </a:r>
            <a:endParaRPr b="1" sz="700">
              <a:latin typeface="Arimo"/>
              <a:ea typeface="Arimo"/>
              <a:cs typeface="Arimo"/>
              <a:sym typeface="Arimo"/>
            </a:endParaRPr>
          </a:p>
        </p:txBody>
      </p:sp>
      <p:sp>
        <p:nvSpPr>
          <p:cNvPr id="200" name="Google Shape;200;p32"/>
          <p:cNvSpPr txBox="1"/>
          <p:nvPr/>
        </p:nvSpPr>
        <p:spPr>
          <a:xfrm>
            <a:off x="6973113" y="4337850"/>
            <a:ext cx="13119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Arimo"/>
                <a:ea typeface="Arimo"/>
                <a:cs typeface="Arimo"/>
                <a:sym typeface="Arimo"/>
              </a:rPr>
              <a:t>신라스테이</a:t>
            </a:r>
            <a:r>
              <a:rPr b="1" lang="ko" sz="700">
                <a:solidFill>
                  <a:srgbClr val="000000"/>
                </a:solidFill>
                <a:latin typeface="Arimo"/>
                <a:ea typeface="Arimo"/>
                <a:cs typeface="Arimo"/>
                <a:sym typeface="Arimo"/>
              </a:rPr>
              <a:t>shillastay.com</a:t>
            </a:r>
            <a:endParaRPr b="1" sz="700">
              <a:latin typeface="Arimo"/>
              <a:ea typeface="Arimo"/>
              <a:cs typeface="Arimo"/>
              <a:sym typeface="Arimo"/>
            </a:endParaRPr>
          </a:p>
        </p:txBody>
      </p:sp>
      <p:sp>
        <p:nvSpPr>
          <p:cNvPr id="201" name="Google Shape;201;p32"/>
          <p:cNvSpPr txBox="1"/>
          <p:nvPr/>
        </p:nvSpPr>
        <p:spPr>
          <a:xfrm>
            <a:off x="556913" y="1428300"/>
            <a:ext cx="13119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700">
                <a:solidFill>
                  <a:srgbClr val="000000"/>
                </a:solidFill>
                <a:latin typeface="Arimo"/>
                <a:ea typeface="Arimo"/>
                <a:cs typeface="Arimo"/>
                <a:sym typeface="Arimo"/>
              </a:rPr>
              <a:t>vox vertical village</a:t>
            </a:r>
            <a:endParaRPr b="1" sz="700">
              <a:solidFill>
                <a:srgbClr val="000000"/>
              </a:solidFill>
              <a:latin typeface="Arimo"/>
              <a:ea typeface="Arimo"/>
              <a:cs typeface="Arimo"/>
              <a:sym typeface="Arimo"/>
            </a:endParaRPr>
          </a:p>
          <a:p>
            <a:pPr indent="0" lvl="0" marL="0" rtl="0" algn="l">
              <a:spcBef>
                <a:spcPts val="0"/>
              </a:spcBef>
              <a:spcAft>
                <a:spcPts val="0"/>
              </a:spcAft>
              <a:buNone/>
            </a:pPr>
            <a:r>
              <a:rPr b="1" lang="ko" sz="700">
                <a:solidFill>
                  <a:srgbClr val="000000"/>
                </a:solidFill>
                <a:latin typeface="Arimo"/>
                <a:ea typeface="Arimo"/>
                <a:cs typeface="Arimo"/>
                <a:sym typeface="Arimo"/>
              </a:rPr>
              <a:t>voxverticalvillage.ro</a:t>
            </a:r>
            <a:endParaRPr b="1" sz="700">
              <a:latin typeface="Arimo"/>
              <a:ea typeface="Arimo"/>
              <a:cs typeface="Arimo"/>
              <a:sym typeface="Arim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0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30" name="Google Shape;930;p104"/>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31" name="Google Shape;931;p10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32" name="Google Shape;932;p104"/>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 예약리스트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furniturerevlist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회원번ㄴ호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a:t>
                      </a:r>
                      <a:r>
                        <a:rPr b="1" lang="ko" sz="900">
                          <a:latin typeface="Arimo"/>
                          <a:ea typeface="Arimo"/>
                          <a:cs typeface="Arimo"/>
                          <a:sym typeface="Arimo"/>
                        </a:rPr>
                        <a:t>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a:t>
                      </a:r>
                      <a:r>
                        <a:rPr b="1" lang="ko" sz="900">
                          <a:latin typeface="Arimo"/>
                          <a:ea typeface="Arimo"/>
                          <a:cs typeface="Arimo"/>
                          <a:sym typeface="Arimo"/>
                        </a:rPr>
                        <a:t>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furniture_no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33" name="Google Shape;933;p104"/>
          <p:cNvGraphicFramePr/>
          <p:nvPr/>
        </p:nvGraphicFramePr>
        <p:xfrm>
          <a:off x="359988" y="37619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장터</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market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0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39" name="Google Shape;939;p105"/>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40" name="Google Shape;940;p10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41" name="Google Shape;941;p105"/>
          <p:cNvGraphicFramePr/>
          <p:nvPr/>
        </p:nvGraphicFramePr>
        <p:xfrm>
          <a:off x="359988" y="1875662"/>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가구예약</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furniturerev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furniturerev_no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roomrev_no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furniturerev_startdate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대여일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furniturerev_enddate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반납일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42" name="Google Shape;942;p105"/>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board_no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게시번호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market_date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게시날짜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0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48" name="Google Shape;948;p106"/>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49" name="Google Shape;949;p10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50" name="Google Shape;950;p106"/>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기본가구</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basic_furniture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basic_no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기본가구번호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basic_name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basic_photo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가구사진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51" name="Google Shape;951;p106"/>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방 후기</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roomreview</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roomreview_no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후기번호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0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57" name="Google Shape;957;p107"/>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58" name="Google Shape;958;p10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59" name="Google Shape;959;p10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방 예약</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roomrev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roomrev_revname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예약자명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roomrev_liveuser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입주자명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roomrev_startdate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임대시작일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roomrev_enddate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임대종료일</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roomrev_state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예약상태</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현재상태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0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65" name="Google Shape;965;p108"/>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66" name="Google Shape;966;p10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67" name="Google Shape;967;p108"/>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roomreview_content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후기</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VHARCHAR2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roomreview_date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작성일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68" name="Google Shape;968;p108"/>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회원</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member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PK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user_id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회원ID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ID</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user_pw</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회원 비밀번호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20</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0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74" name="Google Shape;974;p109"/>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75" name="Google Shape;975;p10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76" name="Google Shape;976;p109"/>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user_ph</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user_email</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70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user_addr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user_zone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우편번호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숫자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9</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user_gender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성별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성별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10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user_birth</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생년월일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77" name="Google Shape;977;p109"/>
          <p:cNvGraphicFramePr/>
          <p:nvPr/>
        </p:nvGraphicFramePr>
        <p:xfrm>
          <a:off x="359988" y="37619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장터거래</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maerketdeal</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1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83" name="Google Shape;983;p110"/>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84" name="Google Shape;984;p11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85" name="Google Shape;985;p110"/>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deal_no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거래번호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board_no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게시번호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marketdeal_addr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구매자 배송정보</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1500</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986" name="Google Shape;986;p110"/>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주문리스트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orderlist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order_no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PK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product_no</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상품번호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20</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1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992" name="Google Shape;992;p111"/>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993" name="Google Shape;993;p11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994" name="Google Shape;994;p11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상품</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product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청소예약번호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product_</a:t>
                      </a:r>
                      <a:r>
                        <a:rPr b="1" lang="ko" sz="900">
                          <a:solidFill>
                            <a:schemeClr val="dk1"/>
                          </a:solidFill>
                          <a:latin typeface="Arimo"/>
                          <a:ea typeface="Arimo"/>
                          <a:cs typeface="Arimo"/>
                          <a:sym typeface="Arimo"/>
                        </a:rPr>
                        <a:t>type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카테고리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product_detailtype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상품분류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구분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product_photo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사진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400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product_price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가격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product_count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재고</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8</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900">
                          <a:solidFill>
                            <a:srgbClr val="2F2F2F"/>
                          </a:solidFill>
                          <a:latin typeface="Arimo"/>
                          <a:ea typeface="Arimo"/>
                          <a:cs typeface="Arimo"/>
                          <a:sym typeface="Arimo"/>
                        </a:rPr>
                        <a:t>product_usedate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사용기한</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1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00" name="Google Shape;1000;p112"/>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01" name="Google Shape;1001;p11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02" name="Google Shape;1002;p11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주문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ordering</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주문일자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order_detailtype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배송유형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송장번호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deliverlist_no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1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08" name="Google Shape;1008;p113"/>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09" name="Google Shape;1009;p11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10" name="Google Shape;1010;p113"/>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중고판매 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useitemlist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상품번호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board_no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게시번호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useitemlist_amount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판메수량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useitemlist_buydate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구매날짜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7</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useitemlist_reason</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판매사유</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6. 사이트맵</a:t>
            </a:r>
            <a:endParaRPr sz="2400">
              <a:latin typeface="Do Hyeon"/>
              <a:ea typeface="Do Hyeon"/>
              <a:cs typeface="Do Hyeon"/>
              <a:sym typeface="Do Hyeon"/>
            </a:endParaRPr>
          </a:p>
        </p:txBody>
      </p:sp>
      <p:pic>
        <p:nvPicPr>
          <p:cNvPr id="207" name="Google Shape;207;p33"/>
          <p:cNvPicPr preferRelativeResize="0"/>
          <p:nvPr/>
        </p:nvPicPr>
        <p:blipFill>
          <a:blip r:embed="rId3">
            <a:alphaModFix/>
          </a:blip>
          <a:stretch>
            <a:fillRect/>
          </a:stretch>
        </p:blipFill>
        <p:spPr>
          <a:xfrm>
            <a:off x="360000" y="718800"/>
            <a:ext cx="8423998" cy="401347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14"/>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16" name="Google Shape;1016;p114"/>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17" name="Google Shape;1017;p114"/>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18" name="Google Shape;1018;p114"/>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배송</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deliver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deliver_no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가구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deliverlist_no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방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r>
                        <a:rPr b="1" lang="ko" sz="900">
                          <a:solidFill>
                            <a:srgbClr val="2F2F2F"/>
                          </a:solidFill>
                          <a:latin typeface="Arimo"/>
                          <a:ea typeface="Arimo"/>
                          <a:cs typeface="Arimo"/>
                          <a:sym typeface="Arimo"/>
                        </a:rPr>
                        <a:t>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deliver_date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배송접수날짜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19" name="Google Shape;1019;p114"/>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정기배송관리</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regulardvck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regulardvck</a:t>
                      </a:r>
                      <a:r>
                        <a:rPr b="1" lang="ko" sz="900">
                          <a:solidFill>
                            <a:srgbClr val="2F2F2F"/>
                          </a:solidFill>
                          <a:latin typeface="Arimo"/>
                          <a:ea typeface="Arimo"/>
                          <a:cs typeface="Arimo"/>
                          <a:sym typeface="Arimo"/>
                        </a:rPr>
                        <a: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정기배송 관리번호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15"/>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25" name="Google Shape;1025;p115"/>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26" name="Google Shape;1026;p115"/>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27" name="Google Shape;1027;p115"/>
          <p:cNvGraphicFramePr/>
          <p:nvPr/>
        </p:nvGraphicFramePr>
        <p:xfrm>
          <a:off x="359988" y="280300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정기배송 업체</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regulardv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regulardv_no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사업자번호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2</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deliverlist_no</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배송업체번호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regulardv_name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업체명</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28" name="Google Shape;1028;p115"/>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송장번호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deliverlist_no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배송업체번호</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regulardvck_period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배송주기</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숫자</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16"/>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34" name="Google Shape;1034;p116"/>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35" name="Google Shape;1035;p116"/>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36" name="Google Shape;1036;p116"/>
          <p:cNvGraphicFramePr/>
          <p:nvPr/>
        </p:nvGraphicFramePr>
        <p:xfrm>
          <a:off x="359988" y="2501077"/>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정산</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calculate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calculate</a:t>
                      </a:r>
                      <a:r>
                        <a:rPr b="1" lang="ko" sz="900">
                          <a:solidFill>
                            <a:srgbClr val="2F2F2F"/>
                          </a:solidFill>
                          <a:latin typeface="Arimo"/>
                          <a:ea typeface="Arimo"/>
                          <a:cs typeface="Arimo"/>
                          <a:sym typeface="Arimo"/>
                        </a:rPr>
                        <a: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정산번호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calculate</a:t>
                      </a:r>
                      <a:r>
                        <a:rPr b="1" lang="ko" sz="900">
                          <a:solidFill>
                            <a:srgbClr val="2F2F2F"/>
                          </a:solidFill>
                          <a:latin typeface="Arimo"/>
                          <a:ea typeface="Arimo"/>
                          <a:cs typeface="Arimo"/>
                          <a:sym typeface="Arimo"/>
                        </a:rPr>
                        <a:t>_price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정산금액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calculate</a:t>
                      </a:r>
                      <a:r>
                        <a:rPr b="1" lang="ko" sz="900">
                          <a:solidFill>
                            <a:srgbClr val="2F2F2F"/>
                          </a:solidFill>
                          <a:latin typeface="Arimo"/>
                          <a:ea typeface="Arimo"/>
                          <a:cs typeface="Arimo"/>
                          <a:sym typeface="Arimo"/>
                        </a:rPr>
                        <a:t>_startdate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정산시작일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calculate_enddate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정산마감일</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37" name="Google Shape;1037;p116"/>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regulardv_addr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regulardv_ph</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17"/>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43" name="Google Shape;1043;p117"/>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44" name="Google Shape;1044;p117"/>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45" name="Google Shape;1045;p117"/>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일괄배송 업체</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onedv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onedv_no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정기배송 사업자번호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deliverlist_no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배송업체번호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번호</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onedv_name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정기배송 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onedv_addr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주소</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onedv_ph</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업체 연락처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전화번호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46" name="Google Shape;1046;p117"/>
          <p:cNvGraphicFramePr/>
          <p:nvPr/>
        </p:nvGraphicFramePr>
        <p:xfrm>
          <a:off x="359988" y="37619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배송업체리스트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deliverlist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8"/>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52" name="Google Shape;1052;p118"/>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53" name="Google Shape;1053;p118"/>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54" name="Google Shape;1054;p118"/>
          <p:cNvGraphicFramePr/>
          <p:nvPr/>
        </p:nvGraphicFramePr>
        <p:xfrm>
          <a:off x="359988" y="2501077"/>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세탁물 리스트</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laundrylist</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laundrylist</a:t>
                      </a:r>
                      <a:r>
                        <a:rPr b="1" lang="ko" sz="900">
                          <a:solidFill>
                            <a:srgbClr val="2F2F2F"/>
                          </a:solidFill>
                          <a:latin typeface="Arimo"/>
                          <a:ea typeface="Arimo"/>
                          <a:cs typeface="Arimo"/>
                          <a:sym typeface="Arimo"/>
                        </a:rPr>
                        <a:t>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laundryrev</a:t>
                      </a:r>
                      <a:r>
                        <a:rPr b="1" lang="ko" sz="900">
                          <a:solidFill>
                            <a:srgbClr val="2F2F2F"/>
                          </a:solidFill>
                          <a:latin typeface="Arimo"/>
                          <a:ea typeface="Arimo"/>
                          <a:cs typeface="Arimo"/>
                          <a:sym typeface="Arimo"/>
                        </a:rPr>
                        <a: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laundrylist</a:t>
                      </a:r>
                      <a:r>
                        <a:rPr b="1" lang="ko" sz="900">
                          <a:solidFill>
                            <a:srgbClr val="2F2F2F"/>
                          </a:solidFill>
                          <a:latin typeface="Arimo"/>
                          <a:ea typeface="Arimo"/>
                          <a:cs typeface="Arimo"/>
                          <a:sym typeface="Arimo"/>
                        </a:rPr>
                        <a:t>_amount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수량</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55" name="Google Shape;1055;p118"/>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deliverlist_no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배송업체번호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deliverlist_name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배송업체명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19"/>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61" name="Google Shape;1061;p119"/>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62" name="Google Shape;1062;p119"/>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63" name="Google Shape;1063;p119"/>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세탁예약</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laundryrev</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laundryrev</a:t>
                      </a:r>
                      <a:r>
                        <a:rPr b="1" lang="ko" sz="900">
                          <a:solidFill>
                            <a:srgbClr val="2F2F2F"/>
                          </a:solidFill>
                          <a:latin typeface="Arimo"/>
                          <a:ea typeface="Arimo"/>
                          <a:cs typeface="Arimo"/>
                          <a:sym typeface="Arimo"/>
                        </a:rPr>
                        <a:t>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laundryrev</a:t>
                      </a:r>
                      <a:r>
                        <a:rPr b="1" lang="ko" sz="900">
                          <a:solidFill>
                            <a:srgbClr val="2F2F2F"/>
                          </a:solidFill>
                          <a:latin typeface="Arimo"/>
                          <a:ea typeface="Arimo"/>
                          <a:cs typeface="Arimo"/>
                          <a:sym typeface="Arimo"/>
                        </a:rPr>
                        <a:t>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세탁물 수거날짜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laundryrev</a:t>
                      </a:r>
                      <a:r>
                        <a:rPr b="1" lang="ko" sz="900">
                          <a:solidFill>
                            <a:srgbClr val="2F2F2F"/>
                          </a:solidFill>
                          <a:latin typeface="Arimo"/>
                          <a:ea typeface="Arimo"/>
                          <a:cs typeface="Arimo"/>
                          <a:sym typeface="Arimo"/>
                        </a:rPr>
                        <a:t>_demand</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요청사항</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64" name="Google Shape;1064;p119"/>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세탁요금</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laundryfee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laundryfee_name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20"/>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70" name="Google Shape;1070;p120"/>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71" name="Google Shape;1071;p120"/>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72" name="Google Shape;1072;p120"/>
          <p:cNvGraphicFramePr/>
          <p:nvPr/>
        </p:nvGraphicFramePr>
        <p:xfrm>
          <a:off x="359988" y="2501077"/>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세탁물 운반</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laundrymove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laundrymove</a:t>
                      </a:r>
                      <a:r>
                        <a:rPr b="1" lang="ko" sz="900">
                          <a:solidFill>
                            <a:srgbClr val="2F2F2F"/>
                          </a:solidFill>
                          <a:latin typeface="Arimo"/>
                          <a:ea typeface="Arimo"/>
                          <a:cs typeface="Arimo"/>
                          <a:sym typeface="Arimo"/>
                        </a:rPr>
                        <a:t>_no</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운반번호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laundryrev</a:t>
                      </a:r>
                      <a:r>
                        <a:rPr b="1" lang="ko" sz="900">
                          <a:solidFill>
                            <a:srgbClr val="2F2F2F"/>
                          </a:solidFill>
                          <a:latin typeface="Arimo"/>
                          <a:ea typeface="Arimo"/>
                          <a:cs typeface="Arimo"/>
                          <a:sym typeface="Arimo"/>
                        </a:rPr>
                        <a: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 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laundrymove</a:t>
                      </a:r>
                      <a:r>
                        <a:rPr b="1" lang="ko" sz="900">
                          <a:solidFill>
                            <a:srgbClr val="2F2F2F"/>
                          </a:solidFill>
                          <a:latin typeface="Arimo"/>
                          <a:ea typeface="Arimo"/>
                          <a:cs typeface="Arimo"/>
                          <a:sym typeface="Arimo"/>
                        </a:rPr>
                        <a:t>_type</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수거품목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73" name="Google Shape;1073;p120"/>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laundryfee_type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세탁물 카테고리</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종류</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laundryfee_fee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세탁요금</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이름</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15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21"/>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79" name="Google Shape;1079;p121"/>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80" name="Google Shape;1080;p121"/>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81" name="Google Shape;1081;p121"/>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세탁결제</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laundrypay</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laundrypay</a:t>
                      </a:r>
                      <a:r>
                        <a:rPr b="1" lang="ko" sz="900">
                          <a:solidFill>
                            <a:srgbClr val="2F2F2F"/>
                          </a:solidFill>
                          <a:latin typeface="Arimo"/>
                          <a:ea typeface="Arimo"/>
                          <a:cs typeface="Arimo"/>
                          <a:sym typeface="Arimo"/>
                        </a:rPr>
                        <a:t>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laundrypay</a:t>
                      </a:r>
                      <a:r>
                        <a:rPr b="1" lang="ko" sz="900">
                          <a:solidFill>
                            <a:srgbClr val="2F2F2F"/>
                          </a:solidFill>
                          <a:latin typeface="Arimo"/>
                          <a:ea typeface="Arimo"/>
                          <a:cs typeface="Arimo"/>
                          <a:sym typeface="Arimo"/>
                        </a:rPr>
                        <a:t>rev_no</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세탁예약번호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laundrypay</a:t>
                      </a:r>
                      <a:r>
                        <a:rPr b="1" lang="ko" sz="900">
                          <a:solidFill>
                            <a:srgbClr val="2F2F2F"/>
                          </a:solidFill>
                          <a:latin typeface="Arimo"/>
                          <a:ea typeface="Arimo"/>
                          <a:cs typeface="Arimo"/>
                          <a:sym typeface="Arimo"/>
                        </a:rPr>
                        <a:t>_type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laundrypay</a:t>
                      </a:r>
                      <a:r>
                        <a:rPr b="1" lang="ko" sz="900">
                          <a:solidFill>
                            <a:srgbClr val="2F2F2F"/>
                          </a:solidFill>
                          <a:latin typeface="Arimo"/>
                          <a:ea typeface="Arimo"/>
                          <a:cs typeface="Arimo"/>
                          <a:sym typeface="Arimo"/>
                        </a:rPr>
                        <a:t>_price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laundrypay</a:t>
                      </a:r>
                      <a:r>
                        <a:rPr b="1" lang="ko" sz="900">
                          <a:solidFill>
                            <a:srgbClr val="2F2F2F"/>
                          </a:solidFill>
                          <a:latin typeface="Arimo"/>
                          <a:ea typeface="Arimo"/>
                          <a:cs typeface="Arimo"/>
                          <a:sym typeface="Arimo"/>
                        </a:rPr>
                        <a:t>_date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결제날짜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22"/>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87" name="Google Shape;1087;p122"/>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88" name="Google Shape;1088;p122"/>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89" name="Google Shape;1089;p122"/>
          <p:cNvGraphicFramePr/>
          <p:nvPr/>
        </p:nvGraphicFramePr>
        <p:xfrm>
          <a:off x="360000" y="923875"/>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방 정비</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rrepair</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rrepair_no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방 정비번호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room_no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호실번호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rrepair_date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정비날짜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TIMESTAMP</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rrepair_content</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정비내용</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설명</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3000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b="1" sz="900">
                        <a:solidFill>
                          <a:srgbClr val="2F2F2F"/>
                        </a:solidFill>
                        <a:latin typeface="Arimo"/>
                        <a:ea typeface="Arimo"/>
                        <a:cs typeface="Arimo"/>
                        <a:sym typeface="Arimo"/>
                      </a:endParaRPr>
                    </a:p>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aphicFrame>
        <p:nvGraphicFramePr>
          <p:cNvPr id="1090" name="Google Shape;1090;p122"/>
          <p:cNvGraphicFramePr/>
          <p:nvPr/>
        </p:nvGraphicFramePr>
        <p:xfrm>
          <a:off x="359988" y="34571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9875">
                <a:tc>
                  <a:txBody>
                    <a:bodyPr/>
                    <a:lstStyle/>
                    <a:p>
                      <a:pPr indent="0" lvl="0" marL="0" rtl="0" algn="ctr">
                        <a:lnSpc>
                          <a:spcPct val="115000"/>
                        </a:lnSpc>
                        <a:spcBef>
                          <a:spcPts val="0"/>
                        </a:spcBef>
                        <a:spcAft>
                          <a:spcPts val="0"/>
                        </a:spcAft>
                        <a:buNone/>
                      </a:pPr>
                      <a:r>
                        <a:rPr b="1" lang="ko" sz="1000">
                          <a:latin typeface="Comic Sans MS"/>
                          <a:ea typeface="Comic Sans MS"/>
                          <a:cs typeface="Comic Sans MS"/>
                          <a:sym typeface="Comic Sans MS"/>
                        </a:rPr>
                        <a:t>엔티티타입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lnSpc>
                          <a:spcPct val="115000"/>
                        </a:lnSpc>
                        <a:spcBef>
                          <a:spcPts val="0"/>
                        </a:spcBef>
                        <a:spcAft>
                          <a:spcPts val="0"/>
                        </a:spcAft>
                        <a:buNone/>
                      </a:pPr>
                      <a:r>
                        <a:rPr lang="ko" sz="1000">
                          <a:latin typeface="Do Hyeon"/>
                          <a:ea typeface="Do Hyeon"/>
                          <a:cs typeface="Do Hyeon"/>
                          <a:sym typeface="Do Hyeon"/>
                        </a:rPr>
                        <a:t>상품결제</a:t>
                      </a:r>
                      <a:endParaRPr sz="1000">
                        <a:solidFill>
                          <a:schemeClr val="dk1"/>
                        </a:solidFill>
                        <a:latin typeface="Do Hyeon"/>
                        <a:ea typeface="Do Hyeon"/>
                        <a:cs typeface="Do Hyeon"/>
                        <a:sym typeface="Do Hyeon"/>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테이블 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gridSpan="7">
                  <a:txBody>
                    <a:bodyPr/>
                    <a:lstStyle/>
                    <a:p>
                      <a:pPr indent="0" lvl="0" marL="0" rtl="0" algn="ctr">
                        <a:spcBef>
                          <a:spcPts val="0"/>
                        </a:spcBef>
                        <a:spcAft>
                          <a:spcPts val="0"/>
                        </a:spcAft>
                        <a:buNone/>
                      </a:pPr>
                      <a:r>
                        <a:rPr b="1" lang="ko" sz="900">
                          <a:latin typeface="Arimo"/>
                          <a:ea typeface="Arimo"/>
                          <a:cs typeface="Arimo"/>
                          <a:sym typeface="Arimo"/>
                        </a:rPr>
                        <a:t>productpay</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hMerge="1"/>
                <a:tc hMerge="1"/>
                <a:tc hMerge="1"/>
                <a:tc hMerge="1"/>
                <a:tc hMerge="1"/>
              </a:tr>
              <a:tr h="316200">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번호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컬럼명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속성명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도메인</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데이터타입</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길이</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null여부</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c>
                  <a:txBody>
                    <a:bodyPr/>
                    <a:lstStyle/>
                    <a:p>
                      <a:pPr indent="0" lvl="0" marL="0" rtl="0" algn="ctr">
                        <a:spcBef>
                          <a:spcPts val="0"/>
                        </a:spcBef>
                        <a:spcAft>
                          <a:spcPts val="0"/>
                        </a:spcAft>
                        <a:buNone/>
                      </a:pPr>
                      <a:r>
                        <a:rPr b="1" lang="ko" sz="1000">
                          <a:latin typeface="Comic Sans MS"/>
                          <a:ea typeface="Comic Sans MS"/>
                          <a:cs typeface="Comic Sans MS"/>
                          <a:sym typeface="Comic Sans MS"/>
                        </a:rPr>
                        <a:t>PK</a:t>
                      </a:r>
                      <a:endParaRPr b="1" sz="1000">
                        <a:latin typeface="Comic Sans MS"/>
                        <a:ea typeface="Comic Sans MS"/>
                        <a:cs typeface="Comic Sans MS"/>
                        <a:sym typeface="Comic Sans MS"/>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D1B347">
                        <a:alpha val="65880"/>
                      </a:srgbClr>
                    </a:solidFill>
                  </a:tcPr>
                </a:tc>
              </a:tr>
              <a:tr h="316200">
                <a:tc>
                  <a:txBody>
                    <a:bodyPr/>
                    <a:lstStyle/>
                    <a:p>
                      <a:pPr indent="0" lvl="0" marL="0" rtl="0" algn="ctr">
                        <a:spcBef>
                          <a:spcPts val="0"/>
                        </a:spcBef>
                        <a:spcAft>
                          <a:spcPts val="0"/>
                        </a:spcAft>
                        <a:buNone/>
                      </a:pPr>
                      <a:r>
                        <a:rPr b="1" lang="ko" sz="900">
                          <a:latin typeface="Arimo"/>
                          <a:ea typeface="Arimo"/>
                          <a:cs typeface="Arimo"/>
                          <a:sym typeface="Arimo"/>
                        </a:rPr>
                        <a:t>1</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productpay</a:t>
                      </a:r>
                      <a:r>
                        <a:rPr b="1" lang="ko" sz="900">
                          <a:solidFill>
                            <a:srgbClr val="2F2F2F"/>
                          </a:solidFill>
                          <a:latin typeface="Arimo"/>
                          <a:ea typeface="Arimo"/>
                          <a:cs typeface="Arimo"/>
                          <a:sym typeface="Arimo"/>
                        </a:rPr>
                        <a:t>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상품 결제번호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23"/>
          <p:cNvSpPr txBox="1"/>
          <p:nvPr/>
        </p:nvSpPr>
        <p:spPr>
          <a:xfrm>
            <a:off x="360000" y="175200"/>
            <a:ext cx="29256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10. 물리설계 </a:t>
            </a:r>
            <a:endParaRPr sz="2400">
              <a:latin typeface="Do Hyeon"/>
              <a:ea typeface="Do Hyeon"/>
              <a:cs typeface="Do Hyeon"/>
              <a:sym typeface="Do Hyeon"/>
            </a:endParaRPr>
          </a:p>
        </p:txBody>
      </p:sp>
      <p:sp>
        <p:nvSpPr>
          <p:cNvPr id="1096" name="Google Shape;1096;p123"/>
          <p:cNvSpPr txBox="1"/>
          <p:nvPr/>
        </p:nvSpPr>
        <p:spPr>
          <a:xfrm>
            <a:off x="1789750" y="321900"/>
            <a:ext cx="49710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 테이블 정의서 )</a:t>
            </a:r>
            <a:endParaRPr>
              <a:latin typeface="Do Hyeon"/>
              <a:ea typeface="Do Hyeon"/>
              <a:cs typeface="Do Hyeon"/>
              <a:sym typeface="Do Hyeon"/>
            </a:endParaRPr>
          </a:p>
        </p:txBody>
      </p:sp>
      <p:sp>
        <p:nvSpPr>
          <p:cNvPr id="1097" name="Google Shape;1097;p123"/>
          <p:cNvSpPr txBox="1"/>
          <p:nvPr/>
        </p:nvSpPr>
        <p:spPr>
          <a:xfrm>
            <a:off x="299691" y="640505"/>
            <a:ext cx="12996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graphicFrame>
        <p:nvGraphicFramePr>
          <p:cNvPr id="1098" name="Google Shape;1098;p123"/>
          <p:cNvGraphicFramePr/>
          <p:nvPr/>
        </p:nvGraphicFramePr>
        <p:xfrm>
          <a:off x="359975" y="923871"/>
          <a:ext cx="3000000" cy="3000000"/>
        </p:xfrm>
        <a:graphic>
          <a:graphicData uri="http://schemas.openxmlformats.org/drawingml/2006/table">
            <a:tbl>
              <a:tblPr>
                <a:noFill/>
                <a:tableStyleId>{F8E93DF3-DE6F-4F66-A473-6220AA58B512}</a:tableStyleId>
              </a:tblPr>
              <a:tblGrid>
                <a:gridCol w="974575"/>
                <a:gridCol w="1653175"/>
                <a:gridCol w="1443300"/>
                <a:gridCol w="649650"/>
                <a:gridCol w="1500775"/>
                <a:gridCol w="616950"/>
                <a:gridCol w="792800"/>
                <a:gridCol w="792800"/>
              </a:tblGrid>
              <a:tr h="316200">
                <a:tc>
                  <a:txBody>
                    <a:bodyPr/>
                    <a:lstStyle/>
                    <a:p>
                      <a:pPr indent="0" lvl="0" marL="0" rtl="0" algn="ctr">
                        <a:spcBef>
                          <a:spcPts val="0"/>
                        </a:spcBef>
                        <a:spcAft>
                          <a:spcPts val="0"/>
                        </a:spcAft>
                        <a:buNone/>
                      </a:pPr>
                      <a:r>
                        <a:rPr b="1" lang="ko" sz="900">
                          <a:latin typeface="Arimo"/>
                          <a:ea typeface="Arimo"/>
                          <a:cs typeface="Arimo"/>
                          <a:sym typeface="Arimo"/>
                        </a:rPr>
                        <a:t>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order_no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주문번호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3</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user_no</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회원번호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번호</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20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PK/FK</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4</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productpay_type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결제방법</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VARCHAR2</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50</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5</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productpay_price</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금액</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INTEGER</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6200">
                <a:tc>
                  <a:txBody>
                    <a:bodyPr/>
                    <a:lstStyle/>
                    <a:p>
                      <a:pPr indent="0" lvl="0" marL="0" rtl="0" algn="ctr">
                        <a:spcBef>
                          <a:spcPts val="0"/>
                        </a:spcBef>
                        <a:spcAft>
                          <a:spcPts val="0"/>
                        </a:spcAft>
                        <a:buNone/>
                      </a:pPr>
                      <a:r>
                        <a:rPr b="1" lang="ko" sz="900">
                          <a:latin typeface="Arimo"/>
                          <a:ea typeface="Arimo"/>
                          <a:cs typeface="Arimo"/>
                          <a:sym typeface="Arimo"/>
                        </a:rPr>
                        <a:t>6</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rgbClr val="2F2F2F"/>
                          </a:solidFill>
                          <a:latin typeface="Arimo"/>
                          <a:ea typeface="Arimo"/>
                          <a:cs typeface="Arimo"/>
                          <a:sym typeface="Arimo"/>
                        </a:rPr>
                        <a:t>productpay_date</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결제날짜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latin typeface="Arimo"/>
                          <a:ea typeface="Arimo"/>
                          <a:cs typeface="Arimo"/>
                          <a:sym typeface="Arimo"/>
                        </a:rPr>
                        <a:t>날짜</a:t>
                      </a:r>
                      <a:endParaRPr b="1" sz="900">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TIMESTAMP</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ko" sz="900">
                          <a:solidFill>
                            <a:schemeClr val="dk1"/>
                          </a:solidFill>
                          <a:latin typeface="Arimo"/>
                          <a:ea typeface="Arimo"/>
                          <a:cs typeface="Arimo"/>
                          <a:sym typeface="Arimo"/>
                        </a:rPr>
                        <a:t>N·N</a:t>
                      </a:r>
                      <a:endParaRPr b="1" sz="900">
                        <a:solidFill>
                          <a:schemeClr val="dk1"/>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2F2F2F"/>
                        </a:solidFill>
                        <a:latin typeface="Arimo"/>
                        <a:ea typeface="Arimo"/>
                        <a:cs typeface="Arimo"/>
                        <a:sym typeface="Arimo"/>
                      </a:endParaRPr>
                    </a:p>
                  </a:txBody>
                  <a:tcPr marT="19050" marB="19050" marR="28575" marL="2857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8494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